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  <p:sldMasterId id="2147483725" r:id="rId2"/>
    <p:sldMasterId id="2147483737" r:id="rId3"/>
  </p:sldMasterIdLst>
  <p:notesMasterIdLst>
    <p:notesMasterId r:id="rId13"/>
  </p:notesMasterIdLst>
  <p:sldIdLst>
    <p:sldId id="256" r:id="rId4"/>
    <p:sldId id="257" r:id="rId5"/>
    <p:sldId id="258" r:id="rId6"/>
    <p:sldId id="259" r:id="rId7"/>
    <p:sldId id="260" r:id="rId8"/>
    <p:sldId id="265" r:id="rId9"/>
    <p:sldId id="266" r:id="rId10"/>
    <p:sldId id="267" r:id="rId11"/>
    <p:sldId id="262" r:id="rId12"/>
  </p:sldIdLst>
  <p:sldSz cx="12192000" cy="685800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77" y="-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>
                <a:latin typeface="Arial"/>
              </a:rPr>
              <a:t>Kliknij, aby przesunąć slajd</a:t>
            </a: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l-PL" sz="2000" b="0" strike="noStrike" spc="-1">
                <a:latin typeface="Arial"/>
              </a:rPr>
              <a:t>Kliknij, aby edytować format notatek</a:t>
            </a:r>
          </a:p>
        </p:txBody>
      </p:sp>
      <p:sp>
        <p:nvSpPr>
          <p:cNvPr id="14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l-PL" sz="1400" b="0" strike="noStrike" spc="-1">
                <a:latin typeface="Times New Roman"/>
              </a:rPr>
              <a:t>&lt;główka&gt;</a:t>
            </a:r>
          </a:p>
        </p:txBody>
      </p:sp>
      <p:sp>
        <p:nvSpPr>
          <p:cNvPr id="14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pl-PL" sz="1400" b="0" strike="noStrike" spc="-1">
                <a:latin typeface="Times New Roman"/>
              </a:rPr>
              <a:t>&lt;data/godzina&gt;</a:t>
            </a:r>
          </a:p>
        </p:txBody>
      </p:sp>
      <p:sp>
        <p:nvSpPr>
          <p:cNvPr id="14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pl-PL" sz="1400" b="0" strike="noStrike" spc="-1">
                <a:latin typeface="Times New Roman"/>
              </a:rPr>
              <a:t>&lt;stopka&gt;</a:t>
            </a:r>
          </a:p>
        </p:txBody>
      </p:sp>
      <p:sp>
        <p:nvSpPr>
          <p:cNvPr id="14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8F73958A-4090-44F0-B57C-B99040A7B5D9}" type="slidenum">
              <a:rPr lang="pl-PL" sz="1400" b="0" strike="noStrike" spc="-1">
                <a:latin typeface="Times New Roman"/>
              </a:rPr>
              <a:pPr algn="r"/>
              <a:t>‹#›</a:t>
            </a:fld>
            <a:endParaRPr lang="pl-PL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44000" y="274646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524000" y="274647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 sz="1600" dirty="0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Prostokąt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Prostokąt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609600" y="2133603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17600" y="1143008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44000" y="274644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524000" y="274645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Prostokąt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Prostokąt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609600" y="2133603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35157-40C4-45E7-BFDE-3635D12B62FD}" type="datetimeFigureOut">
              <a:rPr lang="pl-PL" smtClean="0"/>
              <a:pPr/>
              <a:t>25.02.2025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68480-9E09-4CEA-98E6-593FE9E34E1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17600" y="1143010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1087900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25091" y="21106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243843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350502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2/25/2025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Prostokąt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1087900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25091" y="21106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243843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350501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2/25/2025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Prostokąt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2/25/2025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Prostokąt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ke.gov.pl/images/_EGZAMIN_OSMOKLASISTY/2024/komunikaty/D20240996.pdf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1656360" y="1224000"/>
            <a:ext cx="9142560" cy="310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l-PL" sz="4800" b="1" strike="noStrike" spc="-1">
                <a:solidFill>
                  <a:srgbClr val="0070C0"/>
                </a:solidFill>
                <a:latin typeface="Times New Roman"/>
                <a:ea typeface="DejaVu Sans"/>
              </a:rPr>
              <a:t>Sprawdzian ósmoklasisty z </a:t>
            </a:r>
            <a:r>
              <a:t/>
            </a:r>
            <a:br/>
            <a:r>
              <a:rPr lang="pl-PL" sz="4800" b="1" strike="noStrike" spc="-1">
                <a:solidFill>
                  <a:srgbClr val="0070C0"/>
                </a:solidFill>
                <a:latin typeface="Times New Roman"/>
                <a:ea typeface="DejaVu Sans"/>
              </a:rPr>
              <a:t>matematyki w roku szkolnym 2024/2025</a:t>
            </a:r>
            <a:endParaRPr lang="pl-PL" sz="4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38080" y="378720"/>
            <a:ext cx="10514160" cy="57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endParaRPr lang="pl-PL" sz="1800" b="0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pl-PL" sz="3200" b="0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Egzamin ósmoklasisty z matematyki rozpocznie się w środę  14 maja o godz. 9.00. </a:t>
            </a: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pl-PL" sz="3200" b="0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pl-PL" sz="3200" b="1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Czas trwania: </a:t>
            </a:r>
            <a:endParaRPr lang="pl-PL" sz="3200" b="1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pl-PL" sz="3200" b="0" strike="noStrike" spc="-1" dirty="0" smtClean="0">
                <a:solidFill>
                  <a:srgbClr val="002060"/>
                </a:solidFill>
                <a:latin typeface="Times New Roman"/>
                <a:ea typeface="DejaVu Sans"/>
              </a:rPr>
              <a:t>   Arkusz </a:t>
            </a:r>
            <a:r>
              <a:rPr lang="pl-PL" sz="3200" b="0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standardowy 125 minut</a:t>
            </a:r>
            <a:endParaRPr lang="pl-PL" sz="3200" b="0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pl-PL" sz="3200" b="0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Czas wydłużony:</a:t>
            </a:r>
            <a:endParaRPr lang="pl-PL" sz="3200" b="0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pl-PL" sz="3200" b="0" strike="noStrike" spc="-1" dirty="0" smtClean="0">
                <a:solidFill>
                  <a:srgbClr val="002060"/>
                </a:solidFill>
                <a:latin typeface="Times New Roman"/>
                <a:ea typeface="DejaVu Sans"/>
              </a:rPr>
              <a:t>- </a:t>
            </a:r>
            <a:r>
              <a:rPr lang="pl-PL" sz="3200" b="0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uczniowie z </a:t>
            </a:r>
            <a:r>
              <a:rPr lang="pl-PL" sz="3200" b="0" strike="noStrike" spc="-1" dirty="0" smtClean="0">
                <a:solidFill>
                  <a:srgbClr val="002060"/>
                </a:solidFill>
                <a:latin typeface="Times New Roman"/>
                <a:ea typeface="DejaVu Sans"/>
              </a:rPr>
              <a:t>dysfunkcjami </a:t>
            </a:r>
            <a:r>
              <a:rPr lang="pl-PL" sz="3200" b="0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do 190 min</a:t>
            </a:r>
            <a:endParaRPr lang="pl-PL" sz="3200" b="0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pl-PL" sz="3200" b="0" strike="noStrike" spc="-1" dirty="0" smtClean="0">
                <a:solidFill>
                  <a:srgbClr val="002060"/>
                </a:solidFill>
                <a:latin typeface="Times New Roman"/>
                <a:ea typeface="DejaVu Sans"/>
              </a:rPr>
              <a:t>- arkusz </a:t>
            </a:r>
            <a:r>
              <a:rPr lang="pl-PL" sz="3200" b="0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dla ucznia obywatela Ukrainy do 265 min</a:t>
            </a: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pl-PL" sz="3200" b="0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pl-PL" sz="3200" b="0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Dodatkowy termin egzaminu  został wyznaczony na  11 czerwca godz. 9.00. </a:t>
            </a: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pl-PL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1381092" y="714356"/>
            <a:ext cx="10501386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2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OPIS ARKUSZA EGZAMINACYJNEGO</a:t>
            </a:r>
            <a:endParaRPr lang="pl-PL" sz="2400" b="1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 dirty="0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1595406" y="1785926"/>
            <a:ext cx="10429948" cy="37841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W arkuszu egzaminacyjnym będzie </a:t>
            </a:r>
            <a:r>
              <a:rPr lang="pl-PL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pl-PL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21 zadań. </a:t>
            </a:r>
            <a:r>
              <a:rPr lang="pl-PL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Jako </a:t>
            </a:r>
            <a:r>
              <a:rPr lang="pl-PL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pierwsze zamieszczone będą zadania zamknięte, a po nich – zadania otwarte</a:t>
            </a:r>
            <a:r>
              <a:rPr lang="pl-PL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pl-PL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</p:txBody>
      </p:sp>
      <p:sp>
        <p:nvSpPr>
          <p:cNvPr id="154" name="CustomShape 3"/>
          <p:cNvSpPr/>
          <p:nvPr/>
        </p:nvSpPr>
        <p:spPr>
          <a:xfrm>
            <a:off x="1666844" y="3071810"/>
            <a:ext cx="10429948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Łączna liczba zadań: </a:t>
            </a:r>
            <a:r>
              <a:rPr lang="pl-PL" sz="24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21</a:t>
            </a:r>
            <a:r>
              <a:rPr lang="pl-PL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r>
              <a:rPr lang="pl-PL" sz="2400" b="0" strike="noStrike" spc="-1" smtClean="0">
                <a:solidFill>
                  <a:srgbClr val="000000"/>
                </a:solidFill>
                <a:latin typeface="Arial"/>
                <a:ea typeface="DejaVu Sans"/>
              </a:rPr>
              <a:t>( 14-15 </a:t>
            </a:r>
            <a:r>
              <a:rPr lang="pl-PL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zadań zamkniętych </a:t>
            </a:r>
            <a:r>
              <a:rPr lang="pl-PL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oraz </a:t>
            </a:r>
            <a:r>
              <a:rPr lang="pl-PL" sz="2400" b="0" strike="noStrike" spc="-1" smtClean="0">
                <a:solidFill>
                  <a:srgbClr val="000000"/>
                </a:solidFill>
                <a:latin typeface="Arial"/>
                <a:ea typeface="DejaVu Sans"/>
              </a:rPr>
              <a:t>5- </a:t>
            </a:r>
            <a:r>
              <a:rPr lang="pl-PL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6 zadań otwartych</a:t>
            </a:r>
            <a:r>
              <a:rPr lang="pl-PL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Łączna liczba punktów do zdobycia: </a:t>
            </a:r>
            <a:r>
              <a:rPr lang="pl-PL" sz="24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30</a:t>
            </a:r>
            <a:endParaRPr lang="pl-PL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3600" b="1" strike="noStrike" spc="-1">
                <a:solidFill>
                  <a:srgbClr val="000000"/>
                </a:solidFill>
                <a:latin typeface="Arial"/>
              </a:rPr>
              <a:t>ZASADY OCENIANIA</a:t>
            </a:r>
            <a:endParaRPr lang="pl-PL" sz="3600" b="0" strike="noStrike" spc="-1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666712" y="1643050"/>
            <a:ext cx="10971720" cy="39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1800" b="1" strike="noStrike" spc="-1" dirty="0">
                <a:latin typeface="Arial"/>
              </a:rPr>
              <a:t>Zadania zamknięte</a:t>
            </a:r>
          </a:p>
          <a:p>
            <a:pPr>
              <a:lnSpc>
                <a:spcPct val="100000"/>
              </a:lnSpc>
            </a:pPr>
            <a:r>
              <a:rPr lang="pl-PL" sz="2000" b="0" strike="noStrike" spc="-1" dirty="0">
                <a:latin typeface="Arial"/>
              </a:rPr>
              <a:t>1 </a:t>
            </a:r>
            <a:r>
              <a:rPr lang="pl-PL" sz="2000" b="0" strike="noStrike" spc="-1" dirty="0" err="1">
                <a:latin typeface="Arial"/>
              </a:rPr>
              <a:t>pkt</a:t>
            </a:r>
            <a:r>
              <a:rPr lang="pl-PL" sz="2000" b="0" strike="noStrike" spc="-1" dirty="0">
                <a:latin typeface="Arial"/>
              </a:rPr>
              <a:t> – odpowiedź poprawna. 0 </a:t>
            </a:r>
            <a:r>
              <a:rPr lang="pl-PL" sz="2000" b="0" strike="noStrike" spc="-1" dirty="0" err="1">
                <a:latin typeface="Arial"/>
              </a:rPr>
              <a:t>pkt</a:t>
            </a:r>
            <a:r>
              <a:rPr lang="pl-PL" sz="2000" b="0" strike="noStrike" spc="-1" dirty="0">
                <a:latin typeface="Arial"/>
              </a:rPr>
              <a:t> – odpowiedź niepoprawna (lub niepełna) albo brak odpowiedzi</a:t>
            </a:r>
            <a:r>
              <a:rPr lang="pl-PL" sz="1800" b="0" strike="noStrike" spc="-1" dirty="0">
                <a:latin typeface="Arial"/>
              </a:rPr>
              <a:t>. </a:t>
            </a:r>
          </a:p>
          <a:p>
            <a:pPr>
              <a:lnSpc>
                <a:spcPct val="100000"/>
              </a:lnSpc>
            </a:pP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1" strike="noStrike" spc="-1" dirty="0">
                <a:latin typeface="Arial"/>
              </a:rPr>
              <a:t>Zadania otwarte </a:t>
            </a:r>
          </a:p>
          <a:p>
            <a:pPr>
              <a:lnSpc>
                <a:spcPct val="100000"/>
              </a:lnSpc>
            </a:pPr>
            <a:r>
              <a:rPr lang="pl-PL" sz="2400" b="0" strike="noStrike" spc="-1" dirty="0">
                <a:latin typeface="Arial"/>
              </a:rPr>
              <a:t>Za poprawne rozwiązanie zadania otwartego będzie można otrzymać, w zależności od jego złożoności, maksymalnie 2 lub 3 punkty. </a:t>
            </a:r>
          </a:p>
          <a:p>
            <a:pPr>
              <a:lnSpc>
                <a:spcPct val="100000"/>
              </a:lnSpc>
            </a:pPr>
            <a:r>
              <a:rPr lang="pl-PL" sz="2400" b="0" strike="noStrike" spc="-1" dirty="0">
                <a:latin typeface="Arial"/>
              </a:rPr>
              <a:t>Za każde poprawne rozwiązanie przyznaje się maksymalną liczbę punktów, nawet jeżeli przedstawiony sposób rozwiązania nie został uwzględniony w zasadach oceniania. Ocena rozwiązania zadania otwartego zależy od tego, jak daleko uczeń dotarł w drodze do całkowitego rozwiązania.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1381092" y="285728"/>
            <a:ext cx="10971720" cy="114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400" b="1" strike="noStrike" spc="-1" dirty="0">
                <a:solidFill>
                  <a:srgbClr val="000000"/>
                </a:solidFill>
                <a:latin typeface="Arial"/>
              </a:rPr>
              <a:t>CO SPRAWDZA EGZAMIN Z MATEMATYKI?</a:t>
            </a:r>
            <a:r>
              <a:t/>
            </a:r>
            <a:br/>
            <a:endParaRPr lang="pl-PL" sz="1800" b="0" strike="noStrike" spc="-1" dirty="0"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309600" y="1604520"/>
            <a:ext cx="11715120" cy="39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400" b="0" strike="noStrike" spc="-1" dirty="0">
                <a:latin typeface="Arial"/>
              </a:rPr>
              <a:t>Zadania w arkuszu egzaminacyjnym sprawdzą </a:t>
            </a:r>
            <a:r>
              <a:rPr lang="pl-PL" sz="2400" b="1" strike="noStrike" spc="-1" dirty="0">
                <a:latin typeface="Arial"/>
              </a:rPr>
              <a:t>kompetencje matematyczne ucznia</a:t>
            </a:r>
            <a:r>
              <a:rPr lang="pl-PL" sz="2400" b="0" strike="noStrike" spc="-1" dirty="0">
                <a:latin typeface="Arial"/>
              </a:rPr>
              <a:t>, czyli: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 dirty="0">
                <a:latin typeface="Arial"/>
              </a:rPr>
              <a:t>umiejętność zastosowania wiedzy matematycznej w praktyce,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 dirty="0">
                <a:latin typeface="Arial"/>
              </a:rPr>
              <a:t>znajomość faktów matematycznych (wzorów, reguł postępowania),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 dirty="0">
                <a:latin typeface="Arial"/>
              </a:rPr>
              <a:t>zdolność analizowania i rozwiązywania problemów, w tym także planowania procesu ich rozwiązywania.</a:t>
            </a:r>
          </a:p>
          <a:p>
            <a:pPr>
              <a:lnSpc>
                <a:spcPct val="100000"/>
              </a:lnSpc>
            </a:pPr>
            <a:endParaRPr lang="pl-PL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 dirty="0">
                <a:latin typeface="Arial"/>
              </a:rPr>
              <a:t>W arkuszu spotkamy się z zadaniami dotyczącymi wykorzystania matematyki na co dzień – zarówno tej ujętej we wzory i reguły, jak i tej, która jest pewnym specyficznym sposobem myślenia i działania.</a:t>
            </a:r>
          </a:p>
          <a:p>
            <a:pPr>
              <a:lnSpc>
                <a:spcPct val="100000"/>
              </a:lnSpc>
            </a:pPr>
            <a:r>
              <a:t/>
            </a:r>
            <a:br/>
            <a:endParaRPr lang="pl-PL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/>
          </p:nvPr>
        </p:nvSpPr>
        <p:spPr>
          <a:xfrm>
            <a:off x="609480" y="2000240"/>
            <a:ext cx="10972080" cy="3581200"/>
          </a:xfrm>
        </p:spPr>
        <p:txBody>
          <a:bodyPr/>
          <a:lstStyle/>
          <a:p>
            <a:r>
              <a:rPr lang="pl-PL" sz="2400" b="1" dirty="0"/>
              <a:t>Od roku 2025</a:t>
            </a:r>
            <a:r>
              <a:rPr lang="pl-PL" sz="2400" dirty="0"/>
              <a:t> egzamin ósmoklasisty jest przeprowadzany na podstawie wymagań określonych w </a:t>
            </a:r>
            <a:r>
              <a:rPr lang="pl-PL" sz="2400" b="1" u="sng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wymaganiach ogólnych i szczegółowych podstawy programowej kształcenia </a:t>
            </a:r>
            <a:r>
              <a:rPr lang="pl-PL" sz="2400" b="1" u="sng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ogólnego.</a:t>
            </a:r>
            <a:endParaRPr lang="pl-PL" dirty="0" smtClean="0"/>
          </a:p>
          <a:p>
            <a:r>
              <a:rPr lang="pl-PL" sz="2400" dirty="0"/>
              <a:t>Wiele umiejętności zostało rozszerzonych, a niektóre tematy, takie jak symetrie oraz obliczenia związane z okręgami, stały się </a:t>
            </a:r>
            <a:r>
              <a:rPr lang="pl-PL" sz="2400" dirty="0" smtClean="0"/>
              <a:t>obowiązkowe.</a:t>
            </a:r>
          </a:p>
          <a:p>
            <a:pPr>
              <a:buNone/>
            </a:pPr>
            <a:r>
              <a:rPr lang="pl-PL" sz="3600" u="sng" dirty="0" smtClean="0">
                <a:solidFill>
                  <a:srgbClr val="FF0000"/>
                </a:solidFill>
              </a:rPr>
              <a:t>Najważniejsze </a:t>
            </a:r>
            <a:r>
              <a:rPr lang="pl-PL" sz="3600" u="sng" dirty="0">
                <a:solidFill>
                  <a:srgbClr val="FF0000"/>
                </a:solidFill>
              </a:rPr>
              <a:t>zmiany w wymaganym zakresie </a:t>
            </a:r>
            <a:r>
              <a:rPr lang="pl-PL" sz="3600" u="sng" dirty="0" smtClean="0">
                <a:solidFill>
                  <a:srgbClr val="FF0000"/>
                </a:solidFill>
              </a:rPr>
              <a:t>wiedzy:</a:t>
            </a:r>
            <a:endParaRPr lang="pl-PL" sz="3600" u="sng" dirty="0">
              <a:solidFill>
                <a:srgbClr val="FF0000"/>
              </a:solidFill>
            </a:endParaRPr>
          </a:p>
          <a:p>
            <a:r>
              <a:rPr lang="pl-PL" sz="1800" b="1" dirty="0"/>
              <a:t>Liczby naturalne i systemy liczbowe</a:t>
            </a:r>
          </a:p>
          <a:p>
            <a:r>
              <a:rPr lang="pl-PL" sz="1800" dirty="0"/>
              <a:t>Nowością jest konieczność zamiany liczb między systemem rzymskim a </a:t>
            </a:r>
            <a:r>
              <a:rPr lang="pl-PL" sz="1800" dirty="0" smtClean="0"/>
              <a:t>dziesiątkowym   </a:t>
            </a:r>
            <a:r>
              <a:rPr lang="pl-PL" sz="1800" dirty="0"/>
              <a:t>i umiejętności </a:t>
            </a:r>
            <a:r>
              <a:rPr lang="pl-PL" sz="1800" dirty="0" smtClean="0"/>
              <a:t>przeliczania </a:t>
            </a:r>
            <a:r>
              <a:rPr lang="pl-PL" sz="1800" dirty="0"/>
              <a:t>liczb do 3000. Ponadto uczniowie muszą umieć wyznaczać największy wspólny dzielnik (NWD) i najmniejszą wspólną wielokrotność (NWW) poprzez rozkład liczb na czynniki</a:t>
            </a:r>
            <a:r>
              <a:rPr lang="pl-PL" sz="1800" dirty="0" smtClean="0"/>
              <a:t>.</a:t>
            </a:r>
          </a:p>
          <a:p>
            <a:endParaRPr lang="pl-PL" sz="1800" dirty="0"/>
          </a:p>
          <a:p>
            <a:r>
              <a:rPr lang="pl-PL" sz="1800" b="1" dirty="0"/>
              <a:t>Liczby całkowite i wartość bezwzględna</a:t>
            </a:r>
          </a:p>
          <a:p>
            <a:r>
              <a:rPr lang="pl-PL" sz="1800" dirty="0"/>
              <a:t>Dodano zadania, które wymagają znajomości zastosowań liczb ujemnych w codziennych sytuacjach oraz umiejętności obliczania wartości </a:t>
            </a:r>
            <a:r>
              <a:rPr lang="pl-PL" sz="1800" dirty="0" smtClean="0"/>
              <a:t>bezwzględnej.</a:t>
            </a:r>
            <a:endParaRPr lang="pl-PL" sz="1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endParaRPr lang="pl-PL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800" b="1" dirty="0" smtClean="0">
                <a:latin typeface="Arial" pitchFamily="34" charset="0"/>
                <a:cs typeface="Arial" pitchFamily="34" charset="0"/>
              </a:rPr>
              <a:t>Ułamki i ich zastosowanie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Wymagania obejmują bardziej skomplikowane niż dotychczas działania na ułamkach, takie jak wyznaczanie całości na podstawie podanej części, obliczanie wartości wyrażeń arytmetycznych zawierających różne rodzaje liczb, a także stosowanie ułamków w kontekście procentów i proporcji.</a:t>
            </a:r>
          </a:p>
          <a:p>
            <a:endParaRPr lang="pl-PL" sz="1800" dirty="0" smtClean="0">
              <a:latin typeface="Arial" pitchFamily="34" charset="0"/>
              <a:cs typeface="Arial" pitchFamily="34" charset="0"/>
            </a:endParaRPr>
          </a:p>
          <a:p>
            <a:endParaRPr lang="pl-PL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pl-PL" sz="1800" b="1" dirty="0" smtClean="0">
                <a:latin typeface="Arial" pitchFamily="34" charset="0"/>
                <a:cs typeface="Arial" pitchFamily="34" charset="0"/>
              </a:rPr>
              <a:t>Okręgi i koła</a:t>
            </a:r>
          </a:p>
          <a:p>
            <a:r>
              <a:rPr lang="pl-PL" sz="1800" dirty="0" smtClean="0">
                <a:latin typeface="Arial" pitchFamily="34" charset="0"/>
                <a:cs typeface="Arial" pitchFamily="34" charset="0"/>
              </a:rPr>
              <a:t>Uczniowie będą teraz musieli obliczać długość okręgu i pole koła, a także znajdować promień lub średnicę na podstawie znanych </a:t>
            </a:r>
            <a:r>
              <a:rPr lang="pl-PL" sz="1800" dirty="0" smtClean="0"/>
              <a:t>wartości. Te zadania wymagają znajomości wzorów i umiejętności stosowania ich w praktycznych obliczeniach.</a:t>
            </a:r>
          </a:p>
          <a:p>
            <a:endParaRPr lang="pl-PL" sz="1800" dirty="0" smtClean="0"/>
          </a:p>
          <a:p>
            <a:endParaRPr lang="pl-PL" sz="18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5274" y="928670"/>
            <a:ext cx="10972080" cy="1144440"/>
          </a:xfrm>
        </p:spPr>
        <p:txBody>
          <a:bodyPr/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595274" y="3714752"/>
            <a:ext cx="10858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Symetrie</a:t>
            </a:r>
          </a:p>
          <a:p>
            <a:r>
              <a:rPr lang="pl-PL" dirty="0" smtClean="0">
                <a:latin typeface="Arial" pitchFamily="34" charset="0"/>
                <a:cs typeface="Arial" pitchFamily="34" charset="0"/>
              </a:rPr>
              <a:t>Pojawiły się wymagania związane z symetrią, co obejmuje rozpoznawanie symetralnej odcinka oraz dwusiecznej kąta i stosowanie ich w różnych sytuacjach geometrycznych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>
          <a:xfrm>
            <a:off x="523836" y="2500306"/>
            <a:ext cx="10972080" cy="1144440"/>
          </a:xfrm>
        </p:spPr>
        <p:txBody>
          <a:bodyPr/>
          <a:lstStyle/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r>
              <a:rPr lang="pl-PL" sz="2000" b="1" dirty="0" smtClean="0"/>
              <a:t>Pierwiastki i notacja wykładnicza</a:t>
            </a:r>
          </a:p>
          <a:p>
            <a:r>
              <a:rPr lang="pl-PL" sz="2000" dirty="0" smtClean="0"/>
              <a:t>W 2025 roku uczniowie muszą nie tylko obliczać pierwiastki, ale także wykonywać działania na pierwiastkach oraz stosować notację wykładniczą.</a:t>
            </a:r>
          </a:p>
          <a:p>
            <a:endParaRPr lang="pl-PL" sz="2000" dirty="0" smtClean="0"/>
          </a:p>
          <a:p>
            <a:r>
              <a:rPr lang="pl-PL" sz="2000" b="1" dirty="0" smtClean="0"/>
              <a:t>Geometria płaska i przestrzenna</a:t>
            </a:r>
          </a:p>
          <a:p>
            <a:r>
              <a:rPr lang="pl-PL" sz="2000" dirty="0" smtClean="0"/>
              <a:t>Uczniowie muszą znać bardziej złożone własności figur, takie jak przystawanie trójkątów oraz cechy prostych równoległych, w tym kątów odpowiadających i naprzemianległych. Umiejętność przeprowadzania prostych dowodów geometrycznych stała się również nowym wymaganiem.</a:t>
            </a:r>
          </a:p>
          <a:p>
            <a:endParaRPr lang="pl-PL" sz="2000" b="1" dirty="0" smtClean="0"/>
          </a:p>
          <a:p>
            <a:endParaRPr lang="pl-PL" sz="2000" b="1" dirty="0" smtClean="0"/>
          </a:p>
          <a:p>
            <a:r>
              <a:rPr lang="pl-PL" sz="2000" b="1" dirty="0" smtClean="0"/>
              <a:t>Statystyka opisowa i wykresy</a:t>
            </a:r>
          </a:p>
          <a:p>
            <a:r>
              <a:rPr lang="pl-PL" sz="2000" dirty="0" smtClean="0"/>
              <a:t>Rozumienie i tworzenie  wykresów, takich jak słupkowe, kołowe oraz liniowe. Uczniowie muszą interpretować dane na ich podstawie.</a:t>
            </a:r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380960" y="357166"/>
            <a:ext cx="11597762" cy="640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pl-PL" sz="32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          Ważne </a:t>
            </a:r>
            <a:r>
              <a:rPr lang="pl-PL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informacje</a:t>
            </a:r>
            <a:endParaRPr lang="pl-PL" sz="3200" b="1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pl-PL" sz="3200" b="0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pl-PL" sz="3200" b="0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Każdy uczeń przystępujący do egzaminu ósmoklasisty powinien mieć przy sobie długopis lub pióro z czarnym tuszem (atramentem). </a:t>
            </a: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pl-PL" sz="3200" b="0" strike="noStrike" spc="-1" dirty="0">
              <a:latin typeface="Arial"/>
            </a:endParaRPr>
          </a:p>
          <a:p>
            <a:pPr marL="365760" indent="-25452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pl-PL" sz="3200" b="0" strike="noStrike" spc="-1" dirty="0">
                <a:solidFill>
                  <a:srgbClr val="002060"/>
                </a:solidFill>
                <a:latin typeface="Times New Roman"/>
                <a:ea typeface="DejaVu Sans"/>
              </a:rPr>
              <a:t>Na egzamin z matematyki można zabrać ze sobą linijkę. Trzeba natomiast pamiętać, że rysunki na egzaminie z matematyki wykonuje się długopisem, a nie ołówkiem! Uczniom nie wolno korzystać z kalkulatora.</a:t>
            </a: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pl-PL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436</Words>
  <Application>LibreOffice/6.4.3.2$Windows_X86_64 LibreOffice_project/747b5d0ebf89f41c860ec2a39efd7cb15b54f2d8</Application>
  <PresentationFormat>Niestandardowy</PresentationFormat>
  <Paragraphs>87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Przesilenie</vt:lpstr>
      <vt:lpstr>1_Przesilenie</vt:lpstr>
      <vt:lpstr>2_Przesilenie</vt:lpstr>
      <vt:lpstr>Slajd 1</vt:lpstr>
      <vt:lpstr>Slajd 2</vt:lpstr>
      <vt:lpstr>Slajd 3</vt:lpstr>
      <vt:lpstr>Slajd 4</vt:lpstr>
      <vt:lpstr>Slajd 5</vt:lpstr>
      <vt:lpstr>Slajd 6</vt:lpstr>
      <vt:lpstr>  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Sprawdzian ósmoklasisty z matematyki w roku szkolnym 2021/22</dc:title>
  <dc:creator>Dorota Zdanowicz</dc:creator>
  <cp:lastModifiedBy>HP</cp:lastModifiedBy>
  <cp:revision>57</cp:revision>
  <dcterms:created xsi:type="dcterms:W3CDTF">2022-02-20T16:05:07Z</dcterms:created>
  <dcterms:modified xsi:type="dcterms:W3CDTF">2025-02-25T13:46:54Z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Niestandardowy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