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505873-7940-4BFB-A5BB-4FD68AED7DD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5C31393-32A4-4055-851B-9E40493790F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B37B7F-3803-4300-B1D1-EE424D6DB9B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F23DF9-DDAF-456A-92D0-AC6F50536FD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F1F7B8-650E-42A4-A0FB-98BC72B8F93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9C565C0-1540-4DE2-986D-4D873EC69A7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E6B42A1-AA51-498C-9A0E-329A26130A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4B5C90-67BC-4E92-9C53-DE6D66E4C6A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D6A734C-B084-416B-84A3-DA0C1EE1CCD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600200" y="2386800"/>
            <a:ext cx="8991360" cy="762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C2A0FF5-781E-4B6D-956E-B659EB0E80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F8AA49A-A1A9-4296-A867-D0C0CC1D5E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5F2136B-1857-4F98-8DBE-A53F92630D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AD03247-42C6-4407-AFD0-60AC94BEBC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DA174BB-506A-45D9-9038-70F433620D3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3EEB0F3-F66D-46FF-947C-090AD66BABB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92DB467-5CE2-4C3F-87FF-C68B8C7845B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C157128-EA47-4410-92A8-CDFAF262AE0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2F708F2-6FEF-460D-B4D3-0744FF1815E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B949FB2-6B6D-486C-9540-815BAD3F4C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406EC99-4D44-495D-81E0-8D9B5317130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3DF45F-7D55-463B-A758-9CBCB5B221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404DFEF-7F8A-4AED-A7BF-AC9E6F078C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8A3D599-E7D5-4BFF-B470-562D8355DBB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1600200" y="2386800"/>
            <a:ext cx="8991360" cy="762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5BB5A59-CC3A-436E-A274-04B2D40251A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4D9C71E-CAE9-4E33-A79E-D4D31F7CBE2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FD597B8-43D4-432A-A05C-FFA914D0C74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8860303-5E03-4248-9D60-631731E117D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0894029-F6B6-47CB-99E3-878EE1BEF8B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8F24B55-D4AD-4C0A-AB30-AF94246F662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31FB8ED-32F7-43B3-B98F-50448897CDD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452CB2E-A38A-4154-B3B6-849B6DC726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343CE1D-3FA0-4F54-B2B4-73034A48D46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00200" y="2386800"/>
            <a:ext cx="8991360" cy="762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1DFB56-2AB3-4FF0-8978-F7F3D8D8AC9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7646E1-4C10-4EC8-8706-CDDFBD02CF6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246CB7-01D4-4723-B3F4-7B98C77D782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CA9104-59CA-4431-9F6C-7D4A845FBD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solidFill>
            <a:srgbClr val="ffffff"/>
          </a:solidFill>
          <a:ln cap="sq" w="38160">
            <a:solidFill>
              <a:srgbClr val="404040"/>
            </a:solidFill>
            <a:miter/>
          </a:ln>
        </p:spPr>
        <p:txBody>
          <a:bodyPr lIns="274320" rIns="274320" tIns="182880" bIns="182880" anchor="ctr" anchorCtr="1">
            <a:norm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3800" spc="199" strike="noStrike" cap="all">
                <a:solidFill>
                  <a:srgbClr val="262626"/>
                </a:solidFill>
                <a:latin typeface="Gill Sans MT"/>
              </a:rPr>
              <a:t>Kliknij, aby edytować styl</a:t>
            </a:r>
            <a:endParaRPr b="0" lang="en-US" sz="3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50" spc="-1" strike="noStrike">
                <a:solidFill>
                  <a:srgbClr val="ffffff">
                    <a:alpha val="70000"/>
                  </a:srgb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50" spc="-1" strike="noStrike">
                <a:solidFill>
                  <a:srgbClr val="ffffff">
                    <a:alpha val="70000"/>
                  </a:srgbClr>
                </a:solidFill>
                <a:latin typeface="Gill Sans MT"/>
              </a:rPr>
              <a:t>&lt;data/godzina&gt;</a:t>
            </a:r>
            <a:endParaRPr b="0" lang="pl-PL" sz="105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pl-P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pc="-1" strike="noStrike">
                <a:latin typeface="Times New Roman"/>
              </a:rPr>
              <a:t>&lt;stopka&gt;</a:t>
            </a:r>
            <a:endParaRPr b="0" lang="pl-PL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E14402BB-50E6-45AB-8191-0C9BD16453DD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&lt;numer&gt;</a:t>
            </a:fld>
            <a:endParaRPr b="0" lang="pl-PL" sz="11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ffffff"/>
                </a:solidFill>
                <a:latin typeface="Gill Sans MT"/>
              </a:rPr>
              <a:t>Kliknij, aby edytować format tekstu konspektu</a:t>
            </a:r>
            <a:endParaRPr b="0" lang="en-US" sz="1800" spc="-1" strike="noStrike">
              <a:solidFill>
                <a:srgbClr val="ffffff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ffffff"/>
                </a:solidFill>
                <a:latin typeface="Gill Sans MT"/>
              </a:rPr>
              <a:t>Drugi poziom konspektu</a:t>
            </a:r>
            <a:endParaRPr b="0" lang="en-US" sz="1600" spc="-1" strike="noStrike">
              <a:solidFill>
                <a:srgbClr val="ffffff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ffffff"/>
                </a:solidFill>
                <a:latin typeface="Gill Sans MT"/>
              </a:rPr>
              <a:t>Trzeci poziom konspektu</a:t>
            </a:r>
            <a:endParaRPr b="0" lang="en-US" sz="1600" spc="-1" strike="noStrike">
              <a:solidFill>
                <a:srgbClr val="ffffff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ffffff"/>
                </a:solidFill>
                <a:latin typeface="Gill Sans MT"/>
              </a:rPr>
              <a:t>Czwarty poziom konspektu</a:t>
            </a:r>
            <a:endParaRPr b="0" lang="en-US" sz="1600" spc="-1" strike="noStrike">
              <a:solidFill>
                <a:srgbClr val="ffffff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Gill Sans MT"/>
              </a:rPr>
              <a:t>Piąty poziom konspektu</a:t>
            </a:r>
            <a:endParaRPr b="0" lang="en-US" sz="2000" spc="-1" strike="noStrike">
              <a:solidFill>
                <a:srgbClr val="ffffff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Gill Sans MT"/>
              </a:rPr>
              <a:t>Szósty poziom konspektu</a:t>
            </a:r>
            <a:endParaRPr b="0" lang="en-US" sz="2000" spc="-1" strike="noStrike">
              <a:solidFill>
                <a:srgbClr val="ffffff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Gill Sans MT"/>
              </a:rPr>
              <a:t>Siódmy poziom konspektu</a:t>
            </a:r>
            <a:endParaRPr b="0" lang="en-US" sz="2000" spc="-1" strike="noStrike">
              <a:solidFill>
                <a:srgbClr val="ffffff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Kliknij, aby edytować styl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Kliknij, aby edytować style wzorca tekstu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lvl="1" marL="4572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262626"/>
                </a:solidFill>
                <a:latin typeface="Gill Sans MT"/>
              </a:rPr>
              <a:t>Drugi poziom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2" marL="6858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262626"/>
                </a:solidFill>
                <a:latin typeface="Gill Sans MT"/>
              </a:rPr>
              <a:t>Trzeci poziom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3" marL="9144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262626"/>
                </a:solidFill>
                <a:latin typeface="Gill Sans MT"/>
              </a:rPr>
              <a:t>Czwarty poziom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4" marL="11430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262626"/>
                </a:solidFill>
                <a:latin typeface="Gill Sans MT"/>
              </a:rPr>
              <a:t>Piąty poziom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50" spc="-1" strike="noStrike">
                <a:solidFill>
                  <a:srgbClr val="000000">
                    <a:alpha val="70000"/>
                  </a:srgb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50" spc="-1" strike="noStrike">
                <a:solidFill>
                  <a:srgbClr val="000000">
                    <a:alpha val="70000"/>
                  </a:srgbClr>
                </a:solidFill>
                <a:latin typeface="Gill Sans MT"/>
              </a:rPr>
              <a:t>&lt;data/godzina&gt;</a:t>
            </a:r>
            <a:endParaRPr b="0" lang="pl-PL" sz="105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pl-P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pc="-1" strike="noStrike">
                <a:latin typeface="Times New Roman"/>
              </a:rPr>
              <a:t>&lt;stopka&gt;</a:t>
            </a:r>
            <a:endParaRPr b="0" lang="pl-PL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6FFA1C61-BC4E-408D-B739-423E910D2F40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&lt;numer&gt;</a:t>
            </a:fld>
            <a:endParaRPr b="0" lang="pl-PL" sz="11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Kliknij, aby edytować styl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 idx="7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050" spc="-1" strike="noStrike">
                <a:solidFill>
                  <a:srgbClr val="000000">
                    <a:alpha val="70000"/>
                  </a:srgb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1050" spc="-1" strike="noStrike">
                <a:solidFill>
                  <a:srgbClr val="000000">
                    <a:alpha val="70000"/>
                  </a:srgbClr>
                </a:solidFill>
                <a:latin typeface="Gill Sans MT"/>
              </a:rPr>
              <a:t>&lt;data/godzina&gt;</a:t>
            </a:r>
            <a:endParaRPr b="0" lang="pl-PL" sz="105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 idx="8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pl-P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pc="-1" strike="noStrike">
                <a:latin typeface="Times New Roman"/>
              </a:rPr>
              <a:t>&lt;stopka&gt;</a:t>
            </a:r>
            <a:endParaRPr b="0" lang="pl-PL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 idx="9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100" spc="-1" strike="noStrike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4E873794-45CB-4F69-9CC1-5B8CC5824125}" type="slidenum">
              <a:rPr b="0" lang="en-US" sz="1100" spc="-1" strike="noStrike">
                <a:solidFill>
                  <a:srgbClr val="ffffff"/>
                </a:solidFill>
                <a:latin typeface="Gill Sans MT"/>
              </a:rPr>
              <a:t>&lt;numer&gt;</a:t>
            </a:fld>
            <a:endParaRPr b="0" lang="pl-PL" sz="11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262626"/>
                </a:solidFill>
                <a:latin typeface="Gill Sans MT"/>
              </a:rPr>
              <a:t>Kliknij, aby edytować format tekstu konspektu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262626"/>
                </a:solidFill>
                <a:latin typeface="Gill Sans MT"/>
              </a:rPr>
              <a:t>Drugi poziom konspektu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262626"/>
                </a:solidFill>
                <a:latin typeface="Gill Sans MT"/>
              </a:rPr>
              <a:t>Trzeci poziom konspektu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262626"/>
                </a:solidFill>
                <a:latin typeface="Gill Sans MT"/>
              </a:rPr>
              <a:t>Czwarty poziom konspektu</a:t>
            </a:r>
            <a:endParaRPr b="0" lang="en-US" sz="1600" spc="-1" strike="noStrike">
              <a:solidFill>
                <a:srgbClr val="262626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62626"/>
                </a:solidFill>
                <a:latin typeface="Gill Sans MT"/>
              </a:rPr>
              <a:t>Piąty poziom konspektu</a:t>
            </a:r>
            <a:endParaRPr b="0" lang="en-US" sz="2000" spc="-1" strike="noStrike">
              <a:solidFill>
                <a:srgbClr val="262626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62626"/>
                </a:solidFill>
                <a:latin typeface="Gill Sans MT"/>
              </a:rPr>
              <a:t>Szósty poziom konspektu</a:t>
            </a:r>
            <a:endParaRPr b="0" lang="en-US" sz="2000" spc="-1" strike="noStrike">
              <a:solidFill>
                <a:srgbClr val="262626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262626"/>
                </a:solidFill>
                <a:latin typeface="Gill Sans MT"/>
              </a:rPr>
              <a:t>Siódmy poziom konspektu</a:t>
            </a:r>
            <a:endParaRPr b="0" lang="en-US" sz="20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solidFill>
            <a:srgbClr val="ffffff"/>
          </a:solidFill>
          <a:ln cap="sq" w="38160">
            <a:solidFill>
              <a:srgbClr val="404040"/>
            </a:solidFill>
            <a:miter/>
          </a:ln>
        </p:spPr>
        <p:txBody>
          <a:bodyPr lIns="274320" rIns="274320" tIns="182880" bIns="182880" anchor="ctr" anchorCtr="1">
            <a:normAutofit fontScale="81000"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3800" spc="199" strike="noStrike" cap="all">
                <a:solidFill>
                  <a:srgbClr val="262626"/>
                </a:solidFill>
                <a:latin typeface="Gill Sans MT"/>
              </a:rPr>
              <a:t>EGZAMIN ÓSMOKLASISTY</a:t>
            </a:r>
            <a:br>
              <a:rPr sz="3800"/>
            </a:br>
            <a:r>
              <a:rPr b="0" lang="pl-PL" sz="3800" spc="199" strike="noStrike" cap="all">
                <a:solidFill>
                  <a:srgbClr val="262626"/>
                </a:solidFill>
                <a:latin typeface="Gill Sans MT"/>
              </a:rPr>
              <a:t>JĘZYK ANGIELSKI</a:t>
            </a:r>
            <a:br>
              <a:rPr sz="3800"/>
            </a:br>
            <a:r>
              <a:rPr b="0" lang="pl-PL" sz="3800" spc="199" strike="noStrike" cap="all">
                <a:solidFill>
                  <a:srgbClr val="262626"/>
                </a:solidFill>
                <a:latin typeface="Gill Sans MT"/>
              </a:rPr>
              <a:t>2024/2025</a:t>
            </a:r>
            <a:endParaRPr b="0" lang="en-US" sz="3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2695320" y="4352400"/>
            <a:ext cx="6801120" cy="123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Zasady oceniania wypowiedzi pisemnej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Wypowiedź pisemna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: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Treść (0-4 pkt) brana jest pod uwagę liczba podpunktów polecenia tzn. do ilu z nich uczeń się odniósł, a następnie ile z nich rozwinął;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Spójność i logika wypowiedzi (0-2pkt) ocenia się czy tekst funkcjonuje jako całość oraz czy wypowiedź jest klarowna i w jakim stopniu;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Zakres środków językowych (0-2pkt) punktowane jest zróżnicowanie struktur leksykalno-gramatycznych użytych w wypowiedzi,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Poprawność środków językowych (0-2 pkt) bierze się pod uwagę błędy gramatyczne, leksykalne i ortograficzne oraz ich wpływ na komunikatywność wypowiedzi.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solidFill>
            <a:srgbClr val="ffffff"/>
          </a:solidFill>
          <a:ln cap="sq" w="38160">
            <a:solidFill>
              <a:srgbClr val="404040"/>
            </a:solidFill>
            <a:miter/>
          </a:ln>
        </p:spPr>
        <p:txBody>
          <a:bodyPr lIns="274320" rIns="274320" tIns="182880" bIns="182880" anchor="ctr" anchorCtr="1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3800" spc="199" strike="noStrike" cap="all">
                <a:solidFill>
                  <a:srgbClr val="262626"/>
                </a:solidFill>
                <a:latin typeface="Gill Sans MT"/>
              </a:rPr>
              <a:t>Dziękuję za uwagę </a:t>
            </a:r>
            <a:endParaRPr b="0" lang="en-US" sz="3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2695320" y="4352400"/>
            <a:ext cx="6801120" cy="123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 fontScale="71000"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EGZAMIN ÓSMOKLASISTY</a:t>
            </a: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JĘZYK ANGIELSKI</a:t>
            </a: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2024/2025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Język obcy nowożytny jest jednym z obowiązkowych przedmiotów egzaminacyjnych na egzaminie ósmoklasisty.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Egzamin ósmoklasisty z języka obcego nowożytnego sprawdza, w jakim stopniu uczeń VIII klasy szkoły podstawowej spełnia wymagania określone w podstawie programowej kształcenia ogólnego dla pierwszych dwóch etapów edukacyjnych.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440000" y="720000"/>
            <a:ext cx="9900000" cy="486000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/>
          </a:bodyPr>
          <a:p>
            <a:pPr indent="0" algn="ctr">
              <a:lnSpc>
                <a:spcPct val="90000"/>
              </a:lnSpc>
              <a:buNone/>
            </a:pPr>
            <a:br>
              <a:rPr sz="2800"/>
            </a:b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rok szkolny 2024/2025</a:t>
            </a:r>
            <a:br>
              <a:rPr sz="2800"/>
            </a:br>
            <a:br>
              <a:rPr sz="2800"/>
            </a:b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termin główny: 15 </a:t>
            </a:r>
            <a:r>
              <a:rPr b="0" lang="pl-PL" sz="2800" spc="199" strike="noStrike" cap="all">
                <a:solidFill>
                  <a:srgbClr val="ff0000"/>
                </a:solidFill>
                <a:latin typeface="Gill Sans MT"/>
              </a:rPr>
              <a:t>maja</a:t>
            </a: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 2025</a:t>
            </a:r>
            <a:br>
              <a:rPr sz="2800"/>
            </a:b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termin dodatkowy: 12 </a:t>
            </a:r>
            <a:r>
              <a:rPr b="0" lang="pl-PL" sz="2800" spc="199" strike="noStrike" cap="all">
                <a:solidFill>
                  <a:srgbClr val="ff0000"/>
                </a:solidFill>
                <a:latin typeface="Gill Sans MT"/>
              </a:rPr>
              <a:t>czerwca</a:t>
            </a: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 2025</a:t>
            </a:r>
            <a:br>
              <a:rPr sz="2800"/>
            </a:b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czas trwania egzaminu: 110 minut</a:t>
            </a:r>
            <a:br>
              <a:rPr sz="2800"/>
            </a:b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rmAutofit fontScale="71000"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EGZAMIN ÓSMOKLASISTY</a:t>
            </a: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JĘZYK ANGIELSKI</a:t>
            </a:r>
            <a:br>
              <a:rPr sz="2800"/>
            </a:b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2024/2025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1440000" y="2160000"/>
            <a:ext cx="9540000" cy="4109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8000"/>
          </a:bodyPr>
          <a:p>
            <a:pPr indent="0">
              <a:lnSpc>
                <a:spcPct val="120000"/>
              </a:lnSpc>
              <a:buNone/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20000"/>
              </a:lnSpc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W arkuszu egzaminacyjnym znajdują się </a:t>
            </a:r>
            <a:r>
              <a:rPr b="0" lang="pl-PL" sz="1800" spc="-1" strike="noStrike">
                <a:solidFill>
                  <a:srgbClr val="ff0000"/>
                </a:solidFill>
                <a:latin typeface="Gill Sans MT"/>
              </a:rPr>
              <a:t>zadania zamknięte 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i </a:t>
            </a:r>
            <a:r>
              <a:rPr b="0" lang="pl-PL" sz="1800" spc="-1" strike="noStrike">
                <a:solidFill>
                  <a:srgbClr val="ff0000"/>
                </a:solidFill>
                <a:latin typeface="Gill Sans MT"/>
              </a:rPr>
              <a:t>otwarte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.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20000"/>
              </a:lnSpc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Zadania zamknięte to takie, w których uczeń wybiera odpowiedź spośród podanych. Wśród zadań zamkniętych znajdą się m.in.:</a:t>
            </a:r>
            <a:br>
              <a:rPr sz="1800"/>
            </a:b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- zadania wyboru wielokrotnego;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    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- zadania typu prawda-fałsz;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    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- zadania na dobieranie.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20000"/>
              </a:lnSpc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W zadaniach otwartych uczeń samodzielnie formułuje odpowiedź. Większość zadań otwartych wymaga uzupełnienia podanego tekstu jednym słowem lub kilkoma.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20000"/>
              </a:lnSpc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Oprócz zadań w języku obcym w arkuszu mogą wystąpić zadania, w których uczeń na podstawie tekstu w języku obcym przekazuje informacje w języku polskim.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20000"/>
              </a:lnSpc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Wśród zadań otwartych znajduje się również zadanie polegające na napisaniu własnej dłuższej wypowiedzi pisemnej. 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20000"/>
              </a:lnSpc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W arkuszu egzaminacyjnym będzie od 45 do 55 zadań ujętych w 12–15 wiązek.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Kluczowe </a:t>
            </a:r>
            <a:r>
              <a:rPr b="0" lang="pl-PL" sz="2800" spc="199" strike="noStrike" cap="all">
                <a:solidFill>
                  <a:srgbClr val="ff0000"/>
                </a:solidFill>
                <a:latin typeface="Gill Sans MT"/>
              </a:rPr>
              <a:t>zmiany</a:t>
            </a: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 w tegorocznym egzaminie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900000" y="2638080"/>
            <a:ext cx="10620000" cy="3481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Czas trwania egzaminu zwiększono z 90 min do 110 min (czas trwania egzaminu może zostać przedłużony w przypadku uczniów, którym przyznano takie dostosowanie warunków przeprowadzania egzaminu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poziom egzaminu określono jako A2 (A2+ w zakresie rozumienia wypowiedzi) wg Europejskiego Systemu Opisu Kształcenia Językowego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zredukowano listę wymagań gramatycznych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dokonano zmiany  katalogu leksykalnego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5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zawężono wymagania szczegółowych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Jak wygląda arkusz egzaminacyjny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Część 1 Rozumienie ze słuchu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 algn="just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Ta część egzaminu trwa od 20 do 30 minut. Jest to czas potrzebny na dwukrotne wysłuchanie całego nagrania w języku angielskim wraz z poleceniami w języku polskim i przerwami na wykonanie zadań.  Liczba zadań: 12–14 (3–4 wiązki, w tym przynajmniej 1 wiązka z zadaniami otwartymi)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  <a:tabLst>
                <a:tab algn="l" pos="0"/>
              </a:tabLst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Część 2 Znajomość funkcji językowych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 algn="just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Liczba zadań wynosi 10–12 (3–4 wiązki, w tym przynajmniej 1 wiązka z zadaniami otwartymi). Zadania oparte są na krótkich tekstach lub materiale ikonograficznym: rysunkach lub fotografiach.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Jak wygląda arkusz egzaminacyjny 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2231280" y="2520000"/>
            <a:ext cx="7668720" cy="3219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 marL="228600" indent="0">
              <a:lnSpc>
                <a:spcPct val="100000"/>
              </a:lnSpc>
              <a:spcBef>
                <a:spcPts val="1001"/>
              </a:spcBef>
              <a:buNone/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Część 3 Rozumienie tekstów pisanych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 algn="just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   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Liczba zadań wynosi  12–16 (3–4 wiązki, w tym przynajmniej 1 wiązka z zadaniami otwartymi).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 algn="just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   </a:t>
            </a: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Część 4 Znajomość środków językowych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   </a:t>
            </a: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Liczba zadań wynosi 9–12 (3–4 wiązki, w tym przynajmniej 1 wiązka z zadaniami otwartymi). Typy zadań to: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zadania zamknięte: wybór wielokrotny, dobieranie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zadania otwarte: zadanie z luką/lukami, parafraza zdań, tłumaczenie fragmentów zdań na język obcy, układanie fragmentów zdań z podanych elementów leksykalnych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"/>
          <p:cNvSpPr txBox="1"/>
          <p:nvPr/>
        </p:nvSpPr>
        <p:spPr>
          <a:xfrm>
            <a:off x="1653480" y="2700000"/>
            <a:ext cx="8966520" cy="168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Część 5 Wypowiedź pisemna </a:t>
            </a:r>
            <a:endParaRPr b="0" lang="pl-PL" sz="1800" spc="-1" strike="noStrike">
              <a:latin typeface="Arial"/>
            </a:endParaRPr>
          </a:p>
          <a:p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     </a:t>
            </a:r>
            <a:endParaRPr b="0" lang="pl-PL" sz="1800" spc="-1" strike="noStrike">
              <a:latin typeface="Arial"/>
            </a:endParaRPr>
          </a:p>
          <a:p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Jedno zadanie (bez możliwości wyboru) polegające na samodzielnym napisaniu krótkiego tekstu (50-120 wyrazów) Podany jest początek wypowiedzi oraz trzy podpunkty, do których należy się odnieść i rozwinąć. Polecenie jest w języku polskim. Rodzaje wypowiedzi: e-mail, wpis na blogu.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137" name="Tytuł 2"/>
          <p:cNvSpPr txBox="1"/>
          <p:nvPr/>
        </p:nvSpPr>
        <p:spPr>
          <a:xfrm>
            <a:off x="2231280" y="96516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algn="ctr">
              <a:lnSpc>
                <a:spcPct val="90000"/>
              </a:lnSpc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Jak wygląda arkusz egzaminacyjny 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cap="sq" w="31680">
            <a:solidFill>
              <a:srgbClr val="404040"/>
            </a:solidFill>
            <a:miter/>
          </a:ln>
        </p:spPr>
        <p:txBody>
          <a:bodyPr lIns="182880" rIns="182880" tIns="182880" bIns="182880"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pl-PL" sz="2800" spc="199" strike="noStrike" cap="all">
                <a:solidFill>
                  <a:srgbClr val="262626"/>
                </a:solidFill>
                <a:latin typeface="Gill Sans MT"/>
              </a:rPr>
              <a:t>Zasady oceniania</a:t>
            </a:r>
            <a:endParaRPr b="0" lang="en-US" sz="2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0">
              <a:lnSpc>
                <a:spcPct val="100000"/>
              </a:lnSpc>
              <a:spcBef>
                <a:spcPts val="1001"/>
              </a:spcBef>
              <a:buNone/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Zadania zamknięte: 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 każdą poprawną odpowiedź uczeń otrzymuje 1pkt.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za każdą odpowiedź niepoprawną uczeń otrzymuje 0 pkt.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    </a:t>
            </a:r>
            <a:r>
              <a:rPr b="1" lang="pl-PL" sz="1800" spc="-1" strike="noStrike">
                <a:solidFill>
                  <a:srgbClr val="262626"/>
                </a:solidFill>
                <a:latin typeface="Gill Sans MT"/>
              </a:rPr>
              <a:t>Zadania otwarte krótkiej odpowiedzi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1 pkt – poprawna odpowiedź.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262626"/>
                </a:solidFill>
                <a:latin typeface="Gill Sans MT"/>
              </a:rPr>
              <a:t>0 pkt – odpowiedź niepoprawna lub brak odpowiedzi.</a:t>
            </a: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b="0" lang="en-US" sz="1800" spc="-1" strike="noStrike">
              <a:solidFill>
                <a:srgbClr val="262626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1749</TotalTime>
  <Application>LibreOffice/7.4.0.3$Windows_X86_64 LibreOffice_project/f85e47c08ddd19c015c0114a68350214f7066f5a</Application>
  <AppVersion>15.0000</AppVersion>
  <Words>594</Words>
  <Paragraphs>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2021-02-20T17:23:32Z</dcterms:created>
  <dc:creator>Jerzy</dc:creator>
  <dc:description/>
  <dc:language>pl-PL</dc:language>
  <cp:lastModifiedBy/>
  <dcterms:modified xsi:type="dcterms:W3CDTF">2025-02-24T22:47:24Z</dcterms:modified>
  <cp:revision>63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Panoramiczny</vt:lpwstr>
  </property>
  <property fmtid="{D5CDD505-2E9C-101B-9397-08002B2CF9AE}" pid="3" name="Slides">
    <vt:i4>10</vt:i4>
  </property>
</Properties>
</file>