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86" r:id="rId3"/>
    <p:sldId id="258" r:id="rId4"/>
    <p:sldId id="287" r:id="rId5"/>
    <p:sldId id="259" r:id="rId6"/>
    <p:sldId id="284" r:id="rId7"/>
    <p:sldId id="285" r:id="rId8"/>
    <p:sldId id="289" r:id="rId9"/>
    <p:sldId id="291" r:id="rId10"/>
    <p:sldId id="28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F22A8A-5368-4AB8-AD10-DDE0D3A580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EGZAMIN ÓSMOKLASISTY</a:t>
            </a:r>
            <a:br>
              <a:rPr lang="pl-PL" dirty="0"/>
            </a:br>
            <a:r>
              <a:rPr lang="pl-PL" dirty="0"/>
              <a:t>JĘZYK ANGIELSKI</a:t>
            </a:r>
            <a:br>
              <a:rPr lang="pl-PL" dirty="0"/>
            </a:br>
            <a:r>
              <a:rPr lang="pl-PL" dirty="0"/>
              <a:t>2022/2023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9D8EBF4-3D52-4270-860D-9B2D4B34B1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8232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53F64A-1E24-4EE2-B660-C1318D5573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017DCAD-1DBB-45DE-AE79-F88BC18718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549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FA51C4-340A-479B-AAFB-1AE19F30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EGZAMIN ÓSMOKLASISTY</a:t>
            </a:r>
            <a:br>
              <a:rPr lang="pl-PL" dirty="0"/>
            </a:br>
            <a:r>
              <a:rPr lang="pl-PL" dirty="0"/>
              <a:t>JĘZYK ANGIELSKI</a:t>
            </a:r>
            <a:br>
              <a:rPr lang="pl-PL" dirty="0"/>
            </a:br>
            <a:r>
              <a:rPr lang="pl-PL" dirty="0"/>
              <a:t>2022/2023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73D689-DCF3-46B0-A156-86BB69703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Język obcy nowożytny jest jednym z obowiązkowych przedmiotów egzaminacyjnych na egzaminie ósmoklasisty.</a:t>
            </a:r>
          </a:p>
          <a:p>
            <a:pPr algn="just"/>
            <a:r>
              <a:rPr lang="pl-PL" dirty="0"/>
              <a:t>Egzamin ósmoklasisty z języka obcego nowożytnego sprawdza, w jakim stopniu uczeń VIII klasy szkoły podstawowej spełnia wymagania określone w podstawie programowej kształcenia ogólnego dla pierwszych dwóch etapów edukacyjnych. </a:t>
            </a:r>
          </a:p>
        </p:txBody>
      </p:sp>
    </p:spTree>
    <p:extLst>
      <p:ext uri="{BB962C8B-B14F-4D97-AF65-F5344CB8AC3E}">
        <p14:creationId xmlns:p14="http://schemas.microsoft.com/office/powerpoint/2010/main" val="220122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E75675-99FC-4A1E-A134-628D9609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Rok szkolny 2020/2021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rok szkolny 2022/2023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termin główny: 25 </a:t>
            </a:r>
            <a:r>
              <a:rPr lang="pl-PL" dirty="0">
                <a:solidFill>
                  <a:srgbClr val="FF0000"/>
                </a:solidFill>
              </a:rPr>
              <a:t>maja</a:t>
            </a:r>
            <a:r>
              <a:rPr lang="pl-PL" dirty="0"/>
              <a:t> 2023</a:t>
            </a:r>
            <a:br>
              <a:rPr lang="pl-PL" dirty="0"/>
            </a:br>
            <a:br>
              <a:rPr lang="pl-PL" dirty="0"/>
            </a:br>
            <a:r>
              <a:rPr lang="pl-PL" dirty="0"/>
              <a:t>termin dodatkowy: </a:t>
            </a:r>
            <a:r>
              <a:rPr lang="pl-PL" dirty="0">
                <a:solidFill>
                  <a:srgbClr val="FF0000"/>
                </a:solidFill>
              </a:rPr>
              <a:t>czerwiec</a:t>
            </a:r>
            <a:r>
              <a:rPr lang="pl-PL" dirty="0"/>
              <a:t> 2023</a:t>
            </a:r>
            <a:br>
              <a:rPr lang="pl-PL" dirty="0"/>
            </a:br>
            <a:br>
              <a:rPr lang="pl-PL" dirty="0"/>
            </a:br>
            <a:r>
              <a:rPr lang="pl-PL" dirty="0"/>
              <a:t>czas trwania egzaminu: 90 minut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056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39D679-AE99-47E5-9189-FCBC1E8A7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EGZAMIN ÓSMOKLASISTY</a:t>
            </a:r>
            <a:br>
              <a:rPr lang="pl-PL" dirty="0"/>
            </a:br>
            <a:r>
              <a:rPr lang="pl-PL" dirty="0"/>
              <a:t>JĘZYK ANGIELSKI</a:t>
            </a:r>
            <a:br>
              <a:rPr lang="pl-PL" dirty="0"/>
            </a:br>
            <a:r>
              <a:rPr lang="pl-PL" dirty="0"/>
              <a:t>2022/2023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2040CE-AB08-4087-B49F-A6CD6BCEE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29692"/>
            <a:ext cx="7729728" cy="384048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W arkuszu egzaminacyjnym znajdują się </a:t>
            </a:r>
            <a:r>
              <a:rPr lang="pl-PL" dirty="0">
                <a:solidFill>
                  <a:srgbClr val="FF0000"/>
                </a:solidFill>
              </a:rPr>
              <a:t>zadania zamknięte </a:t>
            </a:r>
            <a:r>
              <a:rPr lang="pl-PL" dirty="0"/>
              <a:t>i </a:t>
            </a:r>
            <a:r>
              <a:rPr lang="pl-PL" dirty="0">
                <a:solidFill>
                  <a:srgbClr val="FF0000"/>
                </a:solidFill>
              </a:rPr>
              <a:t>otwarte</a:t>
            </a:r>
            <a:r>
              <a:rPr lang="pl-PL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Zadania zamknięte to takie, w których uczeń wybiera odpowiedź spośród podanych. Wśród zadań zamkniętych znajdą się m.in.:</a:t>
            </a:r>
            <a:br>
              <a:rPr lang="pl-PL" dirty="0"/>
            </a:br>
            <a:r>
              <a:rPr lang="pl-PL" dirty="0"/>
              <a:t>- zadania wyboru wielokrotnego;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    - zadania typu prawda-fałsz;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    - zadania na dobieranie.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W zadaniach otwartych uczeń samodzielnie formułuje odpowiedź. Większość zadań otwartych wymaga uzupełnienia podanego tekstu jednym słowem lub kilkoma.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Oprócz zadań w języku obcym w arkuszu mogą wystąpić zadania, w których uczeń na podstawie tekstu w języku obcym przekazuje informacje w języku polskim.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Wśród zadań otwartych znajduje się również zadanie polegające na napisaniu własnej dłuższej wypowiedzi pisemnej.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29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D06DA5-E3D9-417C-B7B4-D5957DB68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Kluczowe </a:t>
            </a:r>
            <a:r>
              <a:rPr lang="pl-PL" dirty="0">
                <a:solidFill>
                  <a:srgbClr val="FF0000"/>
                </a:solidFill>
              </a:rPr>
              <a:t>zmiany</a:t>
            </a:r>
            <a:r>
              <a:rPr lang="pl-PL" dirty="0"/>
              <a:t> w tegorocznym egzaminie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6E5FF1-E231-4D12-9ACD-09C3D6764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poziom egzaminu określono jako A2 wg Europejskiego Systemu Opisu     Kształcenia Językowego</a:t>
            </a:r>
          </a:p>
          <a:p>
            <a:pPr>
              <a:lnSpc>
                <a:spcPct val="150000"/>
              </a:lnSpc>
            </a:pPr>
            <a:r>
              <a:rPr lang="pl-PL" dirty="0"/>
              <a:t>zredukowano listę wymagań gramatycznych</a:t>
            </a:r>
          </a:p>
          <a:p>
            <a:pPr>
              <a:lnSpc>
                <a:spcPct val="150000"/>
              </a:lnSpc>
            </a:pPr>
            <a:r>
              <a:rPr lang="pl-PL" dirty="0"/>
              <a:t>dokonano zmiany  katalogu leksykalnego</a:t>
            </a:r>
          </a:p>
          <a:p>
            <a:pPr>
              <a:lnSpc>
                <a:spcPct val="150000"/>
              </a:lnSpc>
            </a:pPr>
            <a:r>
              <a:rPr lang="pl-PL" dirty="0"/>
              <a:t>zmniejszono liczbę zadań testowych</a:t>
            </a:r>
          </a:p>
          <a:p>
            <a:pPr>
              <a:lnSpc>
                <a:spcPct val="150000"/>
              </a:lnSpc>
            </a:pPr>
            <a:r>
              <a:rPr lang="pl-PL" dirty="0"/>
              <a:t>ograniczono listę form pisemnych (wiadomość, e-mail, wpis na blogu)</a:t>
            </a:r>
          </a:p>
          <a:p>
            <a:pPr>
              <a:lnSpc>
                <a:spcPct val="150000"/>
              </a:lnSpc>
            </a:pPr>
            <a:r>
              <a:rPr lang="pl-PL" dirty="0"/>
              <a:t>zawężono wymagania szczegółowych</a:t>
            </a:r>
          </a:p>
        </p:txBody>
      </p:sp>
    </p:spTree>
    <p:extLst>
      <p:ext uri="{BB962C8B-B14F-4D97-AF65-F5344CB8AC3E}">
        <p14:creationId xmlns:p14="http://schemas.microsoft.com/office/powerpoint/2010/main" val="407250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F3E5F3-23D0-4249-847F-6EC048AB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wygląda arkusz egzaminacyjny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112BC9-55D1-4D7B-8ED1-0EDD53575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Część 1 Rozumienie ze słuchu 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Ta część egzaminu trwa od 20 do 25 minut. Jest to czas potrzebny na dwukrotne wysłuchanie całego nagrania w języku angielskim wraz z poleceniami w języku polskim i przerwami na wykonanie zadań.</a:t>
            </a:r>
          </a:p>
          <a:p>
            <a:r>
              <a:rPr lang="pl-PL" b="1" dirty="0"/>
              <a:t>Część 2 Znajomość funkcji językowych </a:t>
            </a:r>
          </a:p>
          <a:p>
            <a:pPr marL="0" indent="0" algn="just">
              <a:buNone/>
            </a:pPr>
            <a:r>
              <a:rPr lang="pl-PL" dirty="0"/>
              <a:t>Liczba ćwiczeń wynosi od 3 do 4 natomiast liczba podpunktów, zwanych zadaniami, od 10 do 12. Zadania oparte są na krótkich tekstach lub materiale ikonograficznym: rysunkach lub fotografiach.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49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88F905-86C6-4151-960F-1F69A6C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wygląda arkusz egzaminacyjny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29AF91-F5FD-4B9D-94E7-7B6E378A9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/>
              <a:t>Część 3 Rozumienie tekstów pisanych </a:t>
            </a:r>
          </a:p>
          <a:p>
            <a:pPr marL="0" indent="0" algn="just">
              <a:buNone/>
            </a:pPr>
            <a:r>
              <a:rPr lang="pl-PL" dirty="0"/>
              <a:t>    Liczba ćwiczeń, wynosi od 3 do 4, natomiast podpunktów,   zwanych   zadaniami od 12 do 16. </a:t>
            </a:r>
          </a:p>
          <a:p>
            <a:r>
              <a:rPr lang="pl-PL" b="1" dirty="0"/>
              <a:t>Część 4 Znajomość środków językowych</a:t>
            </a:r>
          </a:p>
          <a:p>
            <a:pPr marL="0" indent="0" algn="just">
              <a:buNone/>
            </a:pPr>
            <a:r>
              <a:rPr lang="pl-PL" dirty="0"/>
              <a:t>    Liczba ćwiczeń, wynosi od 3 do 4, natomiast podpunktów, zwanych zadaniami od 10 do 12. </a:t>
            </a:r>
          </a:p>
          <a:p>
            <a:r>
              <a:rPr lang="pl-PL" b="1" dirty="0"/>
              <a:t>Część 5 Wypowiedź pisemna </a:t>
            </a:r>
          </a:p>
          <a:p>
            <a:pPr marL="0" indent="0" algn="just">
              <a:buNone/>
            </a:pPr>
            <a:r>
              <a:rPr lang="pl-PL" dirty="0"/>
              <a:t>     Jedno zadanie (bez możliwości wyboru) polegające na samodzielnym napisaniu krótkiego tekstu (50-120 wyrazów) Podany jest początek wypowiedzi oraz trzy podpunkty, do których należy </a:t>
            </a:r>
            <a:r>
              <a:rPr lang="pl-PL"/>
              <a:t>się odnieść i </a:t>
            </a:r>
            <a:r>
              <a:rPr lang="pl-PL" dirty="0"/>
              <a:t>rozwinąć. Polecenie jest w języku polskim.</a:t>
            </a:r>
          </a:p>
        </p:txBody>
      </p:sp>
    </p:spTree>
    <p:extLst>
      <p:ext uri="{BB962C8B-B14F-4D97-AF65-F5344CB8AC3E}">
        <p14:creationId xmlns:p14="http://schemas.microsoft.com/office/powerpoint/2010/main" val="29032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95E18-FFB6-4C59-AC63-EA1773C68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oceniania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E4E6D7-C49C-499F-B63C-E2B00F52A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arkuszu egzaminacyjnym znajduje się 14 zadań, za które można uzyskać maksymalnie 55 punktów (21 punktów za zadania otwarte i 34 punkty za zadania zamknięte).</a:t>
            </a:r>
          </a:p>
          <a:p>
            <a:r>
              <a:rPr lang="pl-PL" b="1" dirty="0"/>
              <a:t>Zadania zamknięte: </a:t>
            </a:r>
          </a:p>
          <a:p>
            <a:r>
              <a:rPr lang="pl-PL" dirty="0"/>
              <a:t>za każdą poprawną odpowiedź uczeń otrzymuje 1pkt.</a:t>
            </a:r>
          </a:p>
          <a:p>
            <a:r>
              <a:rPr lang="pl-PL" dirty="0"/>
              <a:t>za każdą odpowiedź niepoprawną uczeń otrzymuje 0 pkt.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007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7E07D8-B03F-4F93-8069-C5AF5FB06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oceniania wypowiedzi pisemnej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5188AC-AED7-4915-8E08-CFBCADA55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/>
              <a:t>Wypowiedź pisemna</a:t>
            </a:r>
            <a:r>
              <a:rPr lang="pl-PL" dirty="0"/>
              <a:t>:</a:t>
            </a:r>
          </a:p>
          <a:p>
            <a:r>
              <a:rPr lang="pl-PL" dirty="0"/>
              <a:t>Treść (0-4 pkt) brana jest pod uwagę liczba podpunktów polecenia tzn. do ilu z nich uczeń się odniósł, a następnie ile z nich rozwinął;</a:t>
            </a:r>
          </a:p>
          <a:p>
            <a:r>
              <a:rPr lang="pl-PL" dirty="0"/>
              <a:t>Spójność i logika wypowiedzi (0-2pkt) ocenia się czy tekst funkcjonuje jako całość oraz czy wypowiedź jest klarowna i w jakim stopniu;</a:t>
            </a:r>
          </a:p>
          <a:p>
            <a:r>
              <a:rPr lang="pl-PL" dirty="0"/>
              <a:t>Zakres środków językowych (0-2pkt) punktowane jest zróżnicowanie struktur leksykalno-gramatycznych użytych w wypowiedzi,</a:t>
            </a:r>
          </a:p>
          <a:p>
            <a:r>
              <a:rPr lang="pl-PL" dirty="0"/>
              <a:t>Poprawność środków językowych (0-2 pkt) bierze się pod uwagę błędy gramatyczne, leksykalne i ortograficzne oraz ich wpływ na komunikatywność wypowiedzi.</a:t>
            </a:r>
          </a:p>
        </p:txBody>
      </p:sp>
    </p:spTree>
    <p:extLst>
      <p:ext uri="{BB962C8B-B14F-4D97-AF65-F5344CB8AC3E}">
        <p14:creationId xmlns:p14="http://schemas.microsoft.com/office/powerpoint/2010/main" val="2345077883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1729</TotalTime>
  <Words>594</Words>
  <Application>Microsoft Office PowerPoint</Application>
  <PresentationFormat>Panoramiczny</PresentationFormat>
  <Paragraphs>44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Paczka</vt:lpstr>
      <vt:lpstr>EGZAMIN ÓSMOKLASISTY JĘZYK ANGIELSKI 2022/2023</vt:lpstr>
      <vt:lpstr>EGZAMIN ÓSMOKLASISTY JĘZYK ANGIELSKI 2022/2023</vt:lpstr>
      <vt:lpstr>Rok szkolny 2020/2021          rok szkolny 2022/2023     termin główny: 25 maja 2023  termin dodatkowy: czerwiec 2023  czas trwania egzaminu: 90 minut </vt:lpstr>
      <vt:lpstr>EGZAMIN ÓSMOKLASISTY JĘZYK ANGIELSKI 2022/2023</vt:lpstr>
      <vt:lpstr>Kluczowe zmiany w tegorocznym egzaminie</vt:lpstr>
      <vt:lpstr>Jak wygląda arkusz egzaminacyjny</vt:lpstr>
      <vt:lpstr>Jak wygląda arkusz egzaminacyjny CD</vt:lpstr>
      <vt:lpstr>Zasady oceniania</vt:lpstr>
      <vt:lpstr>Zasady oceniania wypowiedzi pisemnej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Jerzy</dc:creator>
  <cp:lastModifiedBy>uzytkownik</cp:lastModifiedBy>
  <cp:revision>60</cp:revision>
  <dcterms:created xsi:type="dcterms:W3CDTF">2021-02-20T17:23:32Z</dcterms:created>
  <dcterms:modified xsi:type="dcterms:W3CDTF">2023-02-01T20:14:59Z</dcterms:modified>
</cp:coreProperties>
</file>