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2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3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815760" y="-815760"/>
            <a:ext cx="1637640" cy="163764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cap="rnd" w="3175">
            <a:solidFill>
              <a:schemeClr val="bg2">
                <a:shade val="70000"/>
                <a:satMod val="200000"/>
                <a:alpha val="100000"/>
              </a:schemeClr>
            </a:solidFill>
            <a:round/>
          </a:ln>
          <a:effectLst>
            <a:outerShdw blurRad="63500" dir="5400000" dist="2556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168840" y="21240"/>
            <a:ext cx="1701000" cy="1701000"/>
          </a:xfrm>
          <a:prstGeom prst="ellipse">
            <a:avLst/>
          </a:prstGeom>
          <a:noFill/>
          <a:ln cap="rnd" w="27305">
            <a:solidFill>
              <a:schemeClr val="bg2">
                <a:tint val="45000"/>
                <a:satMod val="325000"/>
                <a:alpha val="100000"/>
              </a:schemeClr>
            </a:solidFill>
            <a:round/>
          </a:ln>
          <a:effectLst>
            <a:outerShdw algn="tl" blurRad="25400" dir="5400000" dist="25560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 rot="2315400">
            <a:off x="182880" y="1054440"/>
            <a:ext cx="1124640" cy="110160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rgbClr val="eed18e">
                  <a:alpha val="60000"/>
                </a:srgbClr>
              </a:gs>
              <a:gs pos="100000">
                <a:srgbClr val="fefaf6">
                  <a:alpha val="70196"/>
                </a:srgbClr>
              </a:gs>
            </a:gsLst>
            <a:lin ang="13500000"/>
          </a:gradFill>
          <a:ln cap="rnd" w="7350">
            <a:solidFill>
              <a:schemeClr val="bg2">
                <a:shade val="60000"/>
                <a:satMod val="220000"/>
                <a:alpha val="100000"/>
              </a:schemeClr>
            </a:solidFill>
            <a:round/>
          </a:ln>
          <a:effectLst>
            <a:outerShdw algn="tl" blurRad="12700" dir="4686680" dist="13979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013040" y="0"/>
            <a:ext cx="8129880" cy="68569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r="5400000" dist="2556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1014840" y="0"/>
            <a:ext cx="72000" cy="68569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l" blurRad="38550" dir="10800000" dist="38160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l-PL" sz="4400" spc="-1" strike="noStrike">
                <a:latin typeface="Arial"/>
              </a:rPr>
              <a:t>Kliknij, aby edytować format tekstu tytułu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latin typeface="Arial"/>
              </a:rPr>
              <a:t>Kliknij, aby edytować format tekstu konspektu</a:t>
            </a:r>
            <a:endParaRPr b="0" lang="pl-PL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latin typeface="Arial"/>
              </a:rPr>
              <a:t>Drugi poziom konspektu</a:t>
            </a:r>
            <a:endParaRPr b="0" lang="pl-PL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latin typeface="Arial"/>
              </a:rPr>
              <a:t>Trzeci poziom konspektu</a:t>
            </a:r>
            <a:endParaRPr b="0" lang="pl-PL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latin typeface="Arial"/>
              </a:rPr>
              <a:t>Czwarty poziom konspektu</a:t>
            </a:r>
            <a:endParaRPr b="0" lang="pl-PL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Piąty poziom konspektu</a:t>
            </a:r>
            <a:endParaRPr b="0" lang="pl-PL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Szósty poziom konspektu</a:t>
            </a:r>
            <a:endParaRPr b="0" lang="pl-PL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Siódmy poziom konspektu</a:t>
            </a:r>
            <a:endParaRPr b="0" lang="pl-PL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-815760" y="-815760"/>
            <a:ext cx="1637640" cy="163764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cap="rnd" w="3175">
            <a:solidFill>
              <a:schemeClr val="bg2">
                <a:shade val="70000"/>
                <a:satMod val="200000"/>
                <a:alpha val="100000"/>
              </a:schemeClr>
            </a:solidFill>
            <a:round/>
          </a:ln>
          <a:effectLst>
            <a:outerShdw blurRad="63500" dir="5400000" dist="2556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4" name="CustomShape 2"/>
          <p:cNvSpPr/>
          <p:nvPr/>
        </p:nvSpPr>
        <p:spPr>
          <a:xfrm>
            <a:off x="168840" y="21240"/>
            <a:ext cx="1701000" cy="1701000"/>
          </a:xfrm>
          <a:prstGeom prst="ellipse">
            <a:avLst/>
          </a:prstGeom>
          <a:noFill/>
          <a:ln cap="rnd" w="27305">
            <a:solidFill>
              <a:schemeClr val="bg2">
                <a:tint val="45000"/>
                <a:satMod val="325000"/>
                <a:alpha val="100000"/>
              </a:schemeClr>
            </a:solidFill>
            <a:round/>
          </a:ln>
          <a:effectLst>
            <a:outerShdw algn="tl" blurRad="25400" dir="5400000" dist="25560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5" name="CustomShape 3"/>
          <p:cNvSpPr/>
          <p:nvPr/>
        </p:nvSpPr>
        <p:spPr>
          <a:xfrm rot="2315400">
            <a:off x="182880" y="1054440"/>
            <a:ext cx="1124640" cy="110160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rgbClr val="eed18e">
                  <a:alpha val="60000"/>
                </a:srgbClr>
              </a:gs>
              <a:gs pos="100000">
                <a:srgbClr val="fefaf6">
                  <a:alpha val="70196"/>
                </a:srgbClr>
              </a:gs>
            </a:gsLst>
            <a:lin ang="13500000"/>
          </a:gradFill>
          <a:ln cap="rnd" w="7350">
            <a:solidFill>
              <a:schemeClr val="bg2">
                <a:shade val="60000"/>
                <a:satMod val="220000"/>
                <a:alpha val="100000"/>
              </a:schemeClr>
            </a:solidFill>
            <a:round/>
          </a:ln>
          <a:effectLst>
            <a:outerShdw algn="tl" blurRad="12700" dir="4686680" dist="13979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6" name="CustomShape 4"/>
          <p:cNvSpPr/>
          <p:nvPr/>
        </p:nvSpPr>
        <p:spPr>
          <a:xfrm>
            <a:off x="1013040" y="0"/>
            <a:ext cx="8129880" cy="68569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r="5400000" dist="2556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7" name="CustomShape 5"/>
          <p:cNvSpPr/>
          <p:nvPr/>
        </p:nvSpPr>
        <p:spPr>
          <a:xfrm>
            <a:off x="1014840" y="0"/>
            <a:ext cx="72000" cy="68569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l" blurRad="38550" dir="10800000" dist="38160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8" name="CustomShape 6"/>
          <p:cNvSpPr/>
          <p:nvPr/>
        </p:nvSpPr>
        <p:spPr>
          <a:xfrm>
            <a:off x="921600" y="1413720"/>
            <a:ext cx="209160" cy="209160"/>
          </a:xfrm>
          <a:prstGeom prst="ellipse">
            <a:avLst/>
          </a:prstGeom>
          <a:gradFill rotWithShape="0">
            <a:gsLst>
              <a:gs pos="0">
                <a:srgbClr val="daf5fe">
                  <a:alpha val="95294"/>
                </a:srgbClr>
              </a:gs>
              <a:gs pos="100000">
                <a:srgbClr val="00aad4">
                  <a:alpha val="85098"/>
                </a:srgbClr>
              </a:gs>
            </a:gsLst>
            <a:path path="circle">
              <a:fillToRect l="25000" t="12000" r="75000" b="88000"/>
            </a:path>
          </a:gradFill>
          <a:ln cap="rnd" w="2000">
            <a:solidFill>
              <a:schemeClr val="accent1">
                <a:shade val="90000"/>
                <a:satMod val="110000"/>
                <a:alpha val="60000"/>
              </a:schemeClr>
            </a:solidFill>
            <a:round/>
          </a:ln>
          <a:effectLst>
            <a:outerShdw blurRad="63500" dir="5400000" dist="25560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9" name="CustomShape 7"/>
          <p:cNvSpPr/>
          <p:nvPr/>
        </p:nvSpPr>
        <p:spPr>
          <a:xfrm>
            <a:off x="1157040" y="1344960"/>
            <a:ext cx="63000" cy="63000"/>
          </a:xfrm>
          <a:prstGeom prst="ellipse">
            <a:avLst/>
          </a:prstGeom>
          <a:noFill/>
          <a:ln cap="rnd" w="12700">
            <a:solidFill>
              <a:schemeClr val="accent1">
                <a:shade val="75000"/>
                <a:alpha val="60000"/>
              </a:schemeClr>
            </a:solidFill>
            <a:round/>
          </a:ln>
          <a:effectLst>
            <a:outerShdw blurRad="63500" dir="5400000" dist="25560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0" name="PlaceHolder 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l-PL" sz="1800" spc="-1" strike="noStrike">
                <a:latin typeface="Arial"/>
              </a:rPr>
              <a:t>Kliknij, aby edytować format tekstu tytułu</a:t>
            </a:r>
            <a:endParaRPr b="0" lang="pl-PL" sz="1800" spc="-1" strike="noStrike">
              <a:latin typeface="Arial"/>
            </a:endParaRPr>
          </a:p>
        </p:txBody>
      </p:sp>
      <p:sp>
        <p:nvSpPr>
          <p:cNvPr id="51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latin typeface="Arial"/>
              </a:rPr>
              <a:t>Kliknij, aby edytować format tekstu konspektu</a:t>
            </a:r>
            <a:endParaRPr b="0" lang="pl-PL" sz="1800" spc="-1" strike="noStrike"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latin typeface="Arial"/>
              </a:rPr>
              <a:t>Drugi poziom konspektu</a:t>
            </a:r>
            <a:endParaRPr b="0" lang="pl-PL" sz="1800" spc="-1" strike="noStrike"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latin typeface="Arial"/>
              </a:rPr>
              <a:t>Trzeci poziom konspektu</a:t>
            </a:r>
            <a:endParaRPr b="0" lang="pl-PL" sz="1800" spc="-1" strike="noStrike"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latin typeface="Arial"/>
              </a:rPr>
              <a:t>Czwarty poziom konspektu</a:t>
            </a:r>
            <a:endParaRPr b="0" lang="pl-PL" sz="1800" spc="-1" strike="noStrike"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latin typeface="Arial"/>
              </a:rPr>
              <a:t>Piąty poziom konspektu</a:t>
            </a:r>
            <a:endParaRPr b="0" lang="pl-PL" sz="1800" spc="-1" strike="noStrike"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latin typeface="Arial"/>
              </a:rPr>
              <a:t>Szósty poziom konspektu</a:t>
            </a:r>
            <a:endParaRPr b="0" lang="pl-PL" sz="1800" spc="-1" strike="noStrike"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latin typeface="Arial"/>
              </a:rPr>
              <a:t>Siódmy poziom konspektu</a:t>
            </a:r>
            <a:endParaRPr b="0" lang="pl-PL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-815760" y="-815760"/>
            <a:ext cx="1637640" cy="163764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cap="rnd" w="3175">
            <a:solidFill>
              <a:schemeClr val="bg2">
                <a:shade val="70000"/>
                <a:satMod val="200000"/>
                <a:alpha val="100000"/>
              </a:schemeClr>
            </a:solidFill>
            <a:round/>
          </a:ln>
          <a:effectLst>
            <a:outerShdw blurRad="63500" dir="5400000" dist="2556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9" name="CustomShape 2"/>
          <p:cNvSpPr/>
          <p:nvPr/>
        </p:nvSpPr>
        <p:spPr>
          <a:xfrm>
            <a:off x="168840" y="21240"/>
            <a:ext cx="1701000" cy="1701000"/>
          </a:xfrm>
          <a:prstGeom prst="ellipse">
            <a:avLst/>
          </a:prstGeom>
          <a:noFill/>
          <a:ln cap="rnd" w="27305">
            <a:solidFill>
              <a:schemeClr val="bg2">
                <a:tint val="45000"/>
                <a:satMod val="325000"/>
                <a:alpha val="100000"/>
              </a:schemeClr>
            </a:solidFill>
            <a:round/>
          </a:ln>
          <a:effectLst>
            <a:outerShdw algn="tl" blurRad="25400" dir="5400000" dist="25560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0" name="CustomShape 3"/>
          <p:cNvSpPr/>
          <p:nvPr/>
        </p:nvSpPr>
        <p:spPr>
          <a:xfrm rot="2315400">
            <a:off x="182880" y="1054440"/>
            <a:ext cx="1124640" cy="110160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rgbClr val="eed18e">
                  <a:alpha val="60000"/>
                </a:srgbClr>
              </a:gs>
              <a:gs pos="100000">
                <a:srgbClr val="fefaf6">
                  <a:alpha val="70196"/>
                </a:srgbClr>
              </a:gs>
            </a:gsLst>
            <a:lin ang="13500000"/>
          </a:gradFill>
          <a:ln cap="rnd" w="7350">
            <a:solidFill>
              <a:schemeClr val="bg2">
                <a:shade val="60000"/>
                <a:satMod val="220000"/>
                <a:alpha val="100000"/>
              </a:schemeClr>
            </a:solidFill>
            <a:round/>
          </a:ln>
          <a:effectLst>
            <a:outerShdw algn="tl" blurRad="12700" dir="4686680" dist="13979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1" name="CustomShape 4"/>
          <p:cNvSpPr/>
          <p:nvPr/>
        </p:nvSpPr>
        <p:spPr>
          <a:xfrm>
            <a:off x="1013040" y="0"/>
            <a:ext cx="8129880" cy="68569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r="5400000" dist="2556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2" name="CustomShape 5"/>
          <p:cNvSpPr/>
          <p:nvPr/>
        </p:nvSpPr>
        <p:spPr>
          <a:xfrm>
            <a:off x="1014840" y="0"/>
            <a:ext cx="72000" cy="68569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l" blurRad="38550" dir="10800000" dist="38160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3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l-PL" sz="1800" spc="-1" strike="noStrike">
                <a:latin typeface="Arial"/>
              </a:rPr>
              <a:t>Kliknij, aby edytować format tekstu tytułu</a:t>
            </a:r>
            <a:endParaRPr b="0" lang="pl-PL" sz="1800" spc="-1" strike="noStrike">
              <a:latin typeface="Arial"/>
            </a:endParaRPr>
          </a:p>
        </p:txBody>
      </p:sp>
      <p:sp>
        <p:nvSpPr>
          <p:cNvPr id="94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latin typeface="Arial"/>
              </a:rPr>
              <a:t>Kliknij, aby edytować format tekstu konspektu</a:t>
            </a:r>
            <a:endParaRPr b="0" lang="pl-PL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latin typeface="Arial"/>
              </a:rPr>
              <a:t>Drugi poziom konspektu</a:t>
            </a:r>
            <a:endParaRPr b="0" lang="pl-PL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latin typeface="Arial"/>
              </a:rPr>
              <a:t>Trzeci poziom konspektu</a:t>
            </a:r>
            <a:endParaRPr b="0" lang="pl-PL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latin typeface="Arial"/>
              </a:rPr>
              <a:t>Czwarty poziom konspektu</a:t>
            </a:r>
            <a:endParaRPr b="0" lang="pl-PL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Piąty poziom konspektu</a:t>
            </a:r>
            <a:endParaRPr b="0" lang="pl-PL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Szósty poziom konspektu</a:t>
            </a:r>
            <a:endParaRPr b="0" lang="pl-PL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Siódmy poziom konspektu</a:t>
            </a:r>
            <a:endParaRPr b="0" lang="pl-PL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 hidden="1"/>
          <p:cNvSpPr/>
          <p:nvPr/>
        </p:nvSpPr>
        <p:spPr>
          <a:xfrm>
            <a:off x="-815760" y="-815760"/>
            <a:ext cx="1637640" cy="163764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cap="rnd" w="3175">
            <a:solidFill>
              <a:schemeClr val="bg2">
                <a:shade val="70000"/>
                <a:satMod val="200000"/>
                <a:alpha val="100000"/>
              </a:schemeClr>
            </a:solidFill>
            <a:round/>
          </a:ln>
          <a:effectLst>
            <a:outerShdw blurRad="63500" dir="5400000" dist="2556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2" name="CustomShape 2" hidden="1"/>
          <p:cNvSpPr/>
          <p:nvPr/>
        </p:nvSpPr>
        <p:spPr>
          <a:xfrm>
            <a:off x="168840" y="21240"/>
            <a:ext cx="1701000" cy="1701000"/>
          </a:xfrm>
          <a:prstGeom prst="ellipse">
            <a:avLst/>
          </a:prstGeom>
          <a:noFill/>
          <a:ln cap="rnd" w="27305">
            <a:solidFill>
              <a:schemeClr val="bg2">
                <a:tint val="45000"/>
                <a:satMod val="325000"/>
                <a:alpha val="100000"/>
              </a:schemeClr>
            </a:solidFill>
            <a:round/>
          </a:ln>
          <a:effectLst>
            <a:outerShdw algn="tl" blurRad="25400" dir="5400000" dist="25560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3" name="CustomShape 3" hidden="1"/>
          <p:cNvSpPr/>
          <p:nvPr/>
        </p:nvSpPr>
        <p:spPr>
          <a:xfrm rot="2315400">
            <a:off x="182880" y="1054440"/>
            <a:ext cx="1124640" cy="110160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rgbClr val="eed18e">
                  <a:alpha val="60000"/>
                </a:srgbClr>
              </a:gs>
              <a:gs pos="100000">
                <a:srgbClr val="fefaf6">
                  <a:alpha val="70196"/>
                </a:srgbClr>
              </a:gs>
            </a:gsLst>
            <a:lin ang="13500000"/>
          </a:gradFill>
          <a:ln cap="rnd" w="7350">
            <a:solidFill>
              <a:schemeClr val="bg2">
                <a:shade val="60000"/>
                <a:satMod val="220000"/>
                <a:alpha val="100000"/>
              </a:schemeClr>
            </a:solidFill>
            <a:round/>
          </a:ln>
          <a:effectLst>
            <a:outerShdw algn="tl" blurRad="12700" dir="4686680" dist="13979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4" name="CustomShape 4" hidden="1"/>
          <p:cNvSpPr/>
          <p:nvPr/>
        </p:nvSpPr>
        <p:spPr>
          <a:xfrm>
            <a:off x="1013040" y="0"/>
            <a:ext cx="8129880" cy="68569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r="5400000" dist="2556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5" name="CustomShape 5" hidden="1"/>
          <p:cNvSpPr/>
          <p:nvPr/>
        </p:nvSpPr>
        <p:spPr>
          <a:xfrm>
            <a:off x="1014840" y="0"/>
            <a:ext cx="72000" cy="68569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l" blurRad="38550" dir="10800000" dist="38160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6" name="CustomShape 6"/>
          <p:cNvSpPr/>
          <p:nvPr/>
        </p:nvSpPr>
        <p:spPr>
          <a:xfrm>
            <a:off x="1014840" y="0"/>
            <a:ext cx="8128080" cy="68569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r="5400000" dist="2556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7" name="CustomShape 7"/>
          <p:cNvSpPr/>
          <p:nvPr/>
        </p:nvSpPr>
        <p:spPr>
          <a:xfrm>
            <a:off x="1014840" y="0"/>
            <a:ext cx="72000" cy="68569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l" blurRad="38550" dir="10800000" dist="38160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8" name="PlaceHolder 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l-PL" sz="4400" spc="-1" strike="noStrike">
                <a:latin typeface="Arial"/>
              </a:rPr>
              <a:t>Kliknij, aby edytować format tekstu tytułu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139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latin typeface="Arial"/>
              </a:rPr>
              <a:t>Kliknij, aby edytować format tekstu konspektu</a:t>
            </a:r>
            <a:endParaRPr b="0" lang="pl-PL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latin typeface="Arial"/>
              </a:rPr>
              <a:t>Drugi poziom konspektu</a:t>
            </a:r>
            <a:endParaRPr b="0" lang="pl-PL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latin typeface="Arial"/>
              </a:rPr>
              <a:t>Trzeci poziom konspektu</a:t>
            </a:r>
            <a:endParaRPr b="0" lang="pl-PL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latin typeface="Arial"/>
              </a:rPr>
              <a:t>Czwarty poziom konspektu</a:t>
            </a:r>
            <a:endParaRPr b="0" lang="pl-PL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Piąty poziom konspektu</a:t>
            </a:r>
            <a:endParaRPr b="0" lang="pl-PL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Szósty poziom konspektu</a:t>
            </a:r>
            <a:endParaRPr b="0" lang="pl-PL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Siódmy poziom konspektu</a:t>
            </a:r>
            <a:endParaRPr b="0" lang="pl-PL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37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37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37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37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1435680" y="274680"/>
            <a:ext cx="7497000" cy="11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pl-PL" sz="3600" spc="-1" strike="noStrike">
                <a:solidFill>
                  <a:srgbClr val="404040"/>
                </a:solidFill>
                <a:latin typeface="Gill Sans MT"/>
                <a:ea typeface="DejaVu Sans"/>
              </a:rPr>
              <a:t>SZKOŁA PODSTAWOWA </a:t>
            </a:r>
            <a:br/>
            <a:r>
              <a:rPr b="1" lang="pl-PL" sz="3600" spc="-1" strike="noStrike">
                <a:solidFill>
                  <a:srgbClr val="404040"/>
                </a:solidFill>
                <a:latin typeface="Gill Sans MT"/>
                <a:ea typeface="DejaVu Sans"/>
              </a:rPr>
              <a:t>NR 45 Z ODDZIAŁAMI INTEGRACYJNYMI</a:t>
            </a:r>
            <a:endParaRPr b="0" lang="pl-PL" sz="3600" spc="-1" strike="noStrike"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1435680" y="1447920"/>
            <a:ext cx="7497000" cy="479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5400" spc="-1" strike="noStrike">
                <a:solidFill>
                  <a:srgbClr val="404040"/>
                </a:solidFill>
                <a:latin typeface="Gill Sans MT"/>
                <a:ea typeface="DejaVu Sans"/>
              </a:rPr>
              <a:t>EGZAMIN ÓSMOKLASISTY</a:t>
            </a:r>
            <a:endParaRPr b="0" lang="pl-PL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450720" y="189000"/>
            <a:ext cx="8228520" cy="172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pl-PL" sz="2400" spc="-1" strike="noStrike">
                <a:solidFill>
                  <a:srgbClr val="0070c0"/>
                </a:solidFill>
                <a:latin typeface="Gill Sans MT"/>
                <a:ea typeface="DejaVu Sans"/>
              </a:rPr>
              <a:t>Egzamin ósmoklasisty z matematyki trwa 100 minut</a:t>
            </a:r>
            <a:br/>
            <a:r>
              <a:rPr b="1" lang="pl-PL" sz="2400" spc="-1" strike="noStrike">
                <a:solidFill>
                  <a:srgbClr val="0070c0"/>
                </a:solidFill>
                <a:latin typeface="Gill Sans MT"/>
                <a:ea typeface="DejaVu Sans"/>
              </a:rPr>
              <a:t> W arkuszu egzaminacyjnym będzie od 19 do 23 zadań. </a:t>
            </a:r>
            <a:br/>
            <a:r>
              <a:rPr b="1" lang="pl-PL" sz="2400" spc="-1" strike="noStrike">
                <a:solidFill>
                  <a:srgbClr val="404040"/>
                </a:solidFill>
                <a:latin typeface="Gill Sans MT"/>
                <a:ea typeface="DejaVu Sans"/>
              </a:rPr>
              <a:t>Liczbę zadań oraz liczbę punktów możliwych do uzyskania za poszczególne rodzaje zadań przedstawiono w poniższej tabeli.</a:t>
            </a:r>
            <a:endParaRPr b="0" lang="pl-PL" sz="2400" spc="-1" strike="noStrike">
              <a:latin typeface="Arial"/>
            </a:endParaRPr>
          </a:p>
        </p:txBody>
      </p:sp>
      <p:graphicFrame>
        <p:nvGraphicFramePr>
          <p:cNvPr id="197" name="Table 2"/>
          <p:cNvGraphicFramePr/>
          <p:nvPr/>
        </p:nvGraphicFramePr>
        <p:xfrm>
          <a:off x="500040" y="2071800"/>
          <a:ext cx="8229240" cy="262188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10573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pl-PL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18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    </a:t>
                      </a:r>
                      <a:r>
                        <a:rPr b="1" lang="pl-PL" sz="18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Rodzaj zadań </a:t>
                      </a:r>
                      <a:r>
                        <a:rPr b="1" lang="pl-PL" sz="18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	</a:t>
                      </a:r>
                      <a:r>
                        <a:rPr b="1" lang="pl-PL" sz="18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	</a:t>
                      </a:r>
                      <a:endParaRPr b="0" lang="pl-P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7dde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18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Liczba zadań </a:t>
                      </a:r>
                      <a:endParaRPr b="0" lang="pl-P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7dde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pl-PL" sz="18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Łączna liczba punktów </a:t>
                      </a:r>
                      <a:endParaRPr b="0" lang="pl-P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7dde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18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Udział w wyniku sumarycznym </a:t>
                      </a:r>
                      <a:endParaRPr b="0" lang="pl-P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7ddeb"/>
                    </a:solidFill>
                  </a:tcPr>
                </a:tc>
              </a:tr>
              <a:tr h="5216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24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zamknięte</a:t>
                      </a:r>
                      <a:endParaRPr b="0" lang="pl-PL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edbe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24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15</a:t>
                      </a:r>
                      <a:endParaRPr b="0" lang="pl-PL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edbe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24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15</a:t>
                      </a:r>
                      <a:endParaRPr b="0" lang="pl-PL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edbe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24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60%</a:t>
                      </a:r>
                      <a:endParaRPr b="0" lang="pl-PL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edbe1"/>
                    </a:solidFill>
                  </a:tcPr>
                </a:tc>
              </a:tr>
              <a:tr h="5216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24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otwarte</a:t>
                      </a:r>
                      <a:endParaRPr b="0" lang="pl-PL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24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4</a:t>
                      </a:r>
                      <a:endParaRPr b="0" lang="pl-PL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ef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24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10</a:t>
                      </a:r>
                      <a:endParaRPr b="0" lang="pl-PL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ef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24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 </a:t>
                      </a:r>
                      <a:r>
                        <a:rPr b="1" lang="pl-PL" sz="24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40 %</a:t>
                      </a:r>
                      <a:endParaRPr b="0" lang="pl-PL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5216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24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Razem :</a:t>
                      </a:r>
                      <a:endParaRPr b="0" lang="pl-PL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edbe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24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19</a:t>
                      </a:r>
                      <a:endParaRPr b="0" lang="pl-PL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edbe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24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25</a:t>
                      </a:r>
                      <a:endParaRPr b="0" lang="pl-PL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edbe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24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100%</a:t>
                      </a:r>
                      <a:endParaRPr b="0" lang="pl-PL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edbe1"/>
                    </a:solidFill>
                  </a:tcPr>
                </a:tc>
              </a:tr>
            </a:tbl>
          </a:graphicData>
        </a:graphic>
      </p:graphicFrame>
      <p:sp>
        <p:nvSpPr>
          <p:cNvPr id="198" name="CustomShape 3"/>
          <p:cNvSpPr/>
          <p:nvPr/>
        </p:nvSpPr>
        <p:spPr>
          <a:xfrm>
            <a:off x="468360" y="4508640"/>
            <a:ext cx="8279280" cy="20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Gill Sans MT"/>
                <a:ea typeface="DejaVu Sans"/>
              </a:rPr>
              <a:t>Zadania egzaminacyjne będą sprawdzały poziom opanowania umiejętności opisanych w następujących wymaganiach ogólnych w podstawie programowej kształcenia ogólnego: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70c0"/>
                </a:solidFill>
                <a:latin typeface="Gill Sans MT"/>
                <a:ea typeface="DejaVu Sans"/>
              </a:rPr>
              <a:t>- sprawność rachunkowa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70c0"/>
                </a:solidFill>
                <a:latin typeface="Gill Sans MT"/>
                <a:ea typeface="DejaVu Sans"/>
              </a:rPr>
              <a:t>- wykorzystanie i tworzenie informacji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70c0"/>
                </a:solidFill>
                <a:latin typeface="Gill Sans MT"/>
                <a:ea typeface="DejaVu Sans"/>
              </a:rPr>
              <a:t>- wykorzystanie i interpretowanie reprezentacji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70c0"/>
                </a:solidFill>
                <a:latin typeface="Gill Sans MT"/>
                <a:ea typeface="DejaVu Sans"/>
              </a:rPr>
              <a:t>- rozumowanie i argumentacja.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395280" y="115920"/>
            <a:ext cx="8228520" cy="778320"/>
          </a:xfrm>
          <a:prstGeom prst="rect">
            <a:avLst/>
          </a:prstGeom>
          <a:solidFill>
            <a:srgbClr val="d7dde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28000"/>
          </a:bodyPr>
          <a:p>
            <a:pPr algn="ctr">
              <a:lnSpc>
                <a:spcPct val="100000"/>
              </a:lnSpc>
            </a:pPr>
            <a:r>
              <a:rPr b="1" lang="pl-PL" sz="4300" spc="-1" strike="noStrike">
                <a:solidFill>
                  <a:srgbClr val="404040"/>
                </a:solidFill>
                <a:latin typeface="Gill Sans MT"/>
                <a:ea typeface="DejaVu Sans"/>
              </a:rPr>
              <a:t>Cele kształcenia – wymagania ogólne</a:t>
            </a:r>
            <a:endParaRPr b="0" lang="pl-PL" sz="4300" spc="-1" strike="noStrike">
              <a:latin typeface="Arial"/>
            </a:endParaRPr>
          </a:p>
        </p:txBody>
      </p:sp>
      <p:sp>
        <p:nvSpPr>
          <p:cNvPr id="200" name="CustomShape 2"/>
          <p:cNvSpPr/>
          <p:nvPr/>
        </p:nvSpPr>
        <p:spPr>
          <a:xfrm>
            <a:off x="108000" y="1125360"/>
            <a:ext cx="9034920" cy="558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90000"/>
          </a:bodyPr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2000" spc="-1" strike="noStrike">
                <a:solidFill>
                  <a:srgbClr val="404040"/>
                </a:solidFill>
                <a:latin typeface="Gill Sans MT"/>
                <a:ea typeface="DejaVu Sans"/>
              </a:rPr>
              <a:t>I. SPRAWNOŚCI RACHUNKOWA.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2000" spc="-1" strike="noStrike">
                <a:solidFill>
                  <a:srgbClr val="0070c0"/>
                </a:solidFill>
                <a:latin typeface="Gill Sans MT"/>
                <a:ea typeface="DejaVu Sans"/>
              </a:rPr>
              <a:t>1.  Wykonywanie nieskomplikowanych obliczeń w pamięci                           lub w działaniach trudniejszych pisemnie  oraz wykorzystanie tych umiejętności w sytuacjach praktycznych.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2000" spc="-1" strike="noStrike">
                <a:solidFill>
                  <a:srgbClr val="0070c0"/>
                </a:solidFill>
                <a:latin typeface="Gill Sans MT"/>
                <a:ea typeface="DejaVu Sans"/>
              </a:rPr>
              <a:t>2. Weryfikowanie i interpretowanie otrzymanych wyników oraz ocena sensowności rozwiązania.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2000" spc="-1" strike="noStrike">
                <a:solidFill>
                  <a:srgbClr val="404040"/>
                </a:solidFill>
                <a:latin typeface="Gill Sans MT"/>
                <a:ea typeface="DejaVu Sans"/>
              </a:rPr>
              <a:t>II.  WYKORZYSTANIE I TWORZENIE INFORMACJI.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2000" spc="-1" strike="noStrike">
                <a:solidFill>
                  <a:srgbClr val="0070c0"/>
                </a:solidFill>
                <a:latin typeface="Gill Sans MT"/>
                <a:ea typeface="DejaVu Sans"/>
              </a:rPr>
              <a:t>1. Odczytywanie i interpretowanie danych przedstawionych                        w różnej formie oraz ich przetwarzanie.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2000" spc="-1" strike="noStrike">
                <a:solidFill>
                  <a:srgbClr val="0070c0"/>
                </a:solidFill>
                <a:latin typeface="Gill Sans MT"/>
                <a:ea typeface="DejaVu Sans"/>
              </a:rPr>
              <a:t>2. Interpretowanie i tworzenie tekstów o charakterze matematycznym oraz graficzne  przedstawianie danych.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2000" spc="-1" strike="noStrike">
                <a:solidFill>
                  <a:srgbClr val="0070c0"/>
                </a:solidFill>
                <a:latin typeface="Gill Sans MT"/>
                <a:ea typeface="DejaVu Sans"/>
              </a:rPr>
              <a:t>3. Używanie języka matematycznego do opisu rozumowania                             i uzyskanych wyników.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395280" y="115920"/>
            <a:ext cx="8228520" cy="778320"/>
          </a:xfrm>
          <a:prstGeom prst="rect">
            <a:avLst/>
          </a:prstGeom>
          <a:solidFill>
            <a:srgbClr val="d7dde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28000"/>
          </a:bodyPr>
          <a:p>
            <a:pPr>
              <a:lnSpc>
                <a:spcPct val="100000"/>
              </a:lnSpc>
            </a:pPr>
            <a:r>
              <a:rPr b="1" lang="pl-PL" sz="4300" spc="-1" strike="noStrike">
                <a:solidFill>
                  <a:srgbClr val="404040"/>
                </a:solidFill>
                <a:latin typeface="Gill Sans MT"/>
                <a:ea typeface="DejaVu Sans"/>
              </a:rPr>
              <a:t>Cele kształcenia – wymagania ogólne</a:t>
            </a:r>
            <a:endParaRPr b="0" lang="pl-PL" sz="4300" spc="-1" strike="noStrike"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108000" y="1125360"/>
            <a:ext cx="9034920" cy="558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1000"/>
          </a:bodyPr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6400" spc="-1" strike="noStrike">
                <a:solidFill>
                  <a:srgbClr val="404040"/>
                </a:solidFill>
                <a:latin typeface="Gill Sans MT"/>
                <a:ea typeface="DejaVu Sans"/>
              </a:rPr>
              <a:t>III. WYKORZYSTANIE I INTERPRETOWANIE REPREZENTACJI.</a:t>
            </a:r>
            <a:endParaRPr b="0" lang="pl-PL" sz="6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6400" spc="-1" strike="noStrike">
                <a:solidFill>
                  <a:srgbClr val="0070c0"/>
                </a:solidFill>
                <a:latin typeface="Gill Sans MT"/>
                <a:ea typeface="DejaVu Sans"/>
              </a:rPr>
              <a:t>1. Używanie prostych, dobrze znanych obiektów matematycznych, interpretowanie   pojęć matematycznych i operowanie obiektami matematycznymi</a:t>
            </a:r>
            <a:endParaRPr b="0" lang="pl-PL" sz="6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6400" spc="-1" strike="noStrike">
                <a:solidFill>
                  <a:srgbClr val="0070c0"/>
                </a:solidFill>
                <a:latin typeface="Gill Sans MT"/>
                <a:ea typeface="DejaVu Sans"/>
              </a:rPr>
              <a:t>2. Dobieranie modelu matematycznego do prostej sytuacji oraz budowanie go w różnych kontekstach, także w kontekście praktycznym.</a:t>
            </a:r>
            <a:endParaRPr b="0" lang="pl-PL" sz="6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6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6400" spc="-1" strike="noStrike">
                <a:solidFill>
                  <a:srgbClr val="404040"/>
                </a:solidFill>
                <a:latin typeface="Gill Sans MT"/>
                <a:ea typeface="DejaVu Sans"/>
              </a:rPr>
              <a:t>IV. ROZUMOWANIE I ARGUMENTACJA.</a:t>
            </a:r>
            <a:endParaRPr b="0" lang="pl-PL" sz="6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6400" spc="-1" strike="noStrike">
                <a:solidFill>
                  <a:srgbClr val="0070c0"/>
                </a:solidFill>
                <a:latin typeface="Gill Sans MT"/>
                <a:ea typeface="DejaVu Sans"/>
              </a:rPr>
              <a:t>1. Przeprowadzanie prostego rozumowania, podawanie argumentów uzasadniających  poprawność rozumowania, rozróżnianie dowodu   od przykładu.</a:t>
            </a:r>
            <a:endParaRPr b="0" lang="pl-PL" sz="6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6400" spc="-1" strike="noStrike">
                <a:solidFill>
                  <a:srgbClr val="0070c0"/>
                </a:solidFill>
                <a:latin typeface="Gill Sans MT"/>
                <a:ea typeface="DejaVu Sans"/>
              </a:rPr>
              <a:t>2. Dostrzeganie regularności, podobieństw oraz analogii i formułowanie wniosków na ich podstawie.</a:t>
            </a:r>
            <a:endParaRPr b="0" lang="pl-PL" sz="6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6400" spc="-1" strike="noStrike">
                <a:solidFill>
                  <a:srgbClr val="0070c0"/>
                </a:solidFill>
                <a:latin typeface="Gill Sans MT"/>
                <a:ea typeface="DejaVu Sans"/>
              </a:rPr>
              <a:t>3. Stosowanie strategii wynikającej z treści zadania, tworzenie strategii rozwiązania  problemu, również   w rozwiązaniach wieloetapowych oraz   w takich, które wymagają umiejętności łączenia wiedzy z różnych działów matematyki</a:t>
            </a:r>
            <a:endParaRPr b="0" lang="pl-PL" sz="6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6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1435680" y="274680"/>
            <a:ext cx="7497000" cy="11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l-PL" sz="4300" spc="-1" strike="noStrike">
                <a:solidFill>
                  <a:srgbClr val="000000"/>
                </a:solidFill>
                <a:latin typeface="Calibri"/>
                <a:ea typeface="DejaVu Sans"/>
              </a:rPr>
              <a:t>Lista zagadnień, które nie obowiązują na E8 w 2021r:</a:t>
            </a:r>
            <a:endParaRPr b="0" lang="pl-PL" sz="4300" spc="-1" strike="noStrike">
              <a:latin typeface="Arial"/>
            </a:endParaRPr>
          </a:p>
        </p:txBody>
      </p:sp>
      <p:sp>
        <p:nvSpPr>
          <p:cNvPr id="204" name="CustomShape 2"/>
          <p:cNvSpPr/>
          <p:nvPr/>
        </p:nvSpPr>
        <p:spPr>
          <a:xfrm>
            <a:off x="1435680" y="1980000"/>
            <a:ext cx="9302760" cy="3927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szacowanie wyników działań;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znajdywanie największego wspólnego dzielnika;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wyznaczanie najmniejszej wspólnej wielokrotności dwóch liczb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naturalnych metodą rozkładu na czynniki;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rozpoznawanie wielokrotności danej liczby, kwadratów, sześcianów,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liczb pierwszych, liczb złożonych;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-odpowiadanie na pytania dotyczące liczebności zbiorów różnych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rodzajów liczb wśród liczb z pewnego niewielkiego zakresu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(np. od 1 do 200 czy od 100 do 1000), o ile liczba w odpowiedzi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jest na tyle mała, że wszystkie rozważane liczby uczeń może wypisać;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1118160" y="360000"/>
            <a:ext cx="9141120" cy="546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rozkładanie liczb naturalnych na czynniki pierwsze, w przypadku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gdy co najwyżej jeden z tych czynników jest liczbą większą niż 10;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wyznaczanie wyników dzielenia z resztą liczby a przez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liczbę b i zapisywanie liczby a w postaci: a = b · q + r;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podawanie praktycznych przykładów stosowania liczb ujemnych;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obliczanie wartości bezwzględnej;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obliczanie liczby, której część jest podana  (wyznacza całość, z której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określono część za pomocą ułamka);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wyznaczanie liczby, która powstaje po powiększeniu lub pomniejszeniu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o pewną część innej liczby;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obliczanie wartości wyrażeń arytmetycznych, wymagających stosowania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działań arytmetycznych na liczbach całkowitych lub liczbach zapisanych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za pomocą ułamków zwykłych, liczb mieszanych i ułamków dziesiętnych,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także wymiernych ujemnych o stopniu trudności;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1260000" y="540000"/>
            <a:ext cx="7857000" cy="584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wykonywanie prostych obliczeń kalendarzowych na dniach,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tygodniach, miesiącach, latach;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odczytywanie temperatury;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odczytywanie i zapisywanie liczby w notacji wykładniczej;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porównywanie wartości wyrażenia arytmetycznego zawierającego pierwiastki z daną liczbą wymierną oraz znajdywanie liczb wymiernych większych lub mniejszych od takiej wartości;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obliczanie pierwiastka z iloczynu i ilorazu dwóch liczb, wyłączanie liczby przed znak pierwiastka i wyłączanie liczby pod znak pierwiastka;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mnożenie i dzielenie pierwiastków tego samego stopnia;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mnożenie dwumianu przez dwumian, dokonując redukcji wyrazów podobnych;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tworzenie diagramów słupkowych i kołowych oraz wykresów liniowych na podstawie zebranych przez siebie danych lub danych pochodzących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z różnych źródeł.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1435680" y="274680"/>
            <a:ext cx="7497000" cy="11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l-PL" sz="4300" spc="-1" strike="noStrike">
                <a:solidFill>
                  <a:srgbClr val="000000"/>
                </a:solidFill>
                <a:latin typeface="Calibri"/>
                <a:ea typeface="DejaVu Sans"/>
              </a:rPr>
              <a:t>Z geometrii usunięto:</a:t>
            </a:r>
            <a:endParaRPr b="0" lang="pl-PL" sz="4300" spc="-1" strike="noStrike">
              <a:latin typeface="Arial"/>
            </a:endParaRPr>
          </a:p>
        </p:txBody>
      </p:sp>
      <p:sp>
        <p:nvSpPr>
          <p:cNvPr id="208" name="CustomShape 2"/>
          <p:cNvSpPr/>
          <p:nvPr/>
        </p:nvSpPr>
        <p:spPr>
          <a:xfrm>
            <a:off x="1069560" y="1315800"/>
            <a:ext cx="9189720" cy="507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wskazywanie na rysunku cięciwy, średnicy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oraz promienia koła i okręgu;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obliczanie pole koła o danym promieniu lub danej średnicy;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obliczanie promienia lub średnicy okręgu o danej długości okręgu;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znajdywanie środka odcinka, którego końce mają dane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współrzędne (całkowite lub wymierne) oraz znajdywanie współrzędnych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drugiego końca odcinka, gdy dany jest jeden koniec i środek;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obliczanie długości odcinka, którego końce są danymi punktami kratowymi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w układzie współrzędnych;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dla danych punktów kratowych A i B znajdywanie innych punktów kratowych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należących do prostej AB;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obliczanie objętości i pola powierzchni ostrosłupów prostych;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1020600" y="360000"/>
            <a:ext cx="9058680" cy="431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obliczanie długości okręgu o danym promieniu lub danej średnicy;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rysowanie cięciwy koła i okręgu, a także, jeżeli dany jest środek okręgu,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promień i średnicę;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obliczanie promienia lub średnicy koła o danym polu koła;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obliczanie pola pierścienia kołowego o danych promieniach lub średnicach obu okręgów tworzących pierścień.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Na egzaminie ósmoklasisty nie będzie zadania dowodowego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1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z geometrii – było to tradycyjne zadanie otwarte za 2 punkty.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822240" y="758880"/>
            <a:ext cx="7542720" cy="382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r>
              <a:rPr b="1" lang="pl-PL" sz="4300" spc="-1" strike="noStrike">
                <a:solidFill>
                  <a:srgbClr val="002060"/>
                </a:solidFill>
                <a:latin typeface="Gill Sans MT"/>
                <a:ea typeface="DejaVu Sans"/>
              </a:rPr>
              <a:t>Przykładowe zadania</a:t>
            </a:r>
            <a:br/>
            <a:br/>
            <a:br/>
            <a:endParaRPr b="0" lang="pl-PL" sz="4300" spc="-1" strike="noStrike">
              <a:latin typeface="Arial"/>
            </a:endParaRPr>
          </a:p>
        </p:txBody>
      </p:sp>
      <p:sp>
        <p:nvSpPr>
          <p:cNvPr id="211" name="CustomShape 2"/>
          <p:cNvSpPr/>
          <p:nvPr/>
        </p:nvSpPr>
        <p:spPr>
          <a:xfrm>
            <a:off x="1371600" y="3886200"/>
            <a:ext cx="6399720" cy="69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0" bIns="45000">
            <a:noAutofit/>
          </a:bodyPr>
          <a:p>
            <a:pPr marL="27360"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2600" spc="-1" strike="noStrike">
                <a:solidFill>
                  <a:srgbClr val="361309"/>
                </a:solidFill>
                <a:latin typeface="Gill Sans MT"/>
                <a:ea typeface="DejaVu Sans"/>
              </a:rPr>
              <a:t>Arkusz pokazowy - matematyka </a:t>
            </a:r>
            <a:endParaRPr b="0" lang="pl-PL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Picture 2" descr=""/>
          <p:cNvPicPr/>
          <p:nvPr/>
        </p:nvPicPr>
        <p:blipFill>
          <a:blip r:embed="rId1"/>
          <a:stretch/>
        </p:blipFill>
        <p:spPr>
          <a:xfrm>
            <a:off x="270000" y="115920"/>
            <a:ext cx="8603280" cy="655200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433440" y="4221000"/>
            <a:ext cx="8236440" cy="2446920"/>
          </a:xfrm>
          <a:prstGeom prst="rect">
            <a:avLst/>
          </a:prstGeom>
          <a:solidFill>
            <a:srgbClr val="eaccc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1" lang="pl-PL" sz="2000" spc="-1" strike="noStrike">
                <a:solidFill>
                  <a:srgbClr val="572314"/>
                </a:solidFill>
                <a:latin typeface="Gill Sans MT"/>
                <a:ea typeface="DejaVu Sans"/>
              </a:rPr>
              <a:t>ROZPORZĄDZENIE </a:t>
            </a:r>
            <a:br/>
            <a:r>
              <a:rPr b="1" lang="pl-PL" sz="2000" spc="-1" strike="noStrike">
                <a:solidFill>
                  <a:srgbClr val="572314"/>
                </a:solidFill>
                <a:latin typeface="Gill Sans MT"/>
                <a:ea typeface="DejaVu Sans"/>
              </a:rPr>
              <a:t>MINISTRA EDUKACJI NARODOWEJ </a:t>
            </a:r>
            <a:br/>
            <a:r>
              <a:rPr b="0" lang="pl-PL" sz="2000" spc="-1" strike="noStrike">
                <a:solidFill>
                  <a:srgbClr val="572314"/>
                </a:solidFill>
                <a:latin typeface="Gill Sans MT"/>
                <a:ea typeface="DejaVu Sans"/>
              </a:rPr>
              <a:t>z dnia 1 sierpnia 2017 r. </a:t>
            </a:r>
            <a:br/>
            <a:r>
              <a:rPr b="1" i="1" lang="pl-PL" sz="2000" spc="-1" strike="noStrike">
                <a:solidFill>
                  <a:srgbClr val="002060"/>
                </a:solidFill>
                <a:latin typeface="Gill Sans MT"/>
                <a:ea typeface="DejaVu Sans"/>
              </a:rPr>
              <a:t>w sprawie szczegółowych warunków i sposobu </a:t>
            </a:r>
            <a:br/>
            <a:r>
              <a:rPr b="1" i="1" lang="pl-PL" sz="2000" spc="-1" strike="noStrike">
                <a:solidFill>
                  <a:srgbClr val="002060"/>
                </a:solidFill>
                <a:latin typeface="Gill Sans MT"/>
                <a:ea typeface="DejaVu Sans"/>
              </a:rPr>
              <a:t>przeprowadzania egzaminu ósmoklasisty </a:t>
            </a:r>
            <a:br/>
            <a:r>
              <a:rPr b="1" lang="pl-PL" sz="2000" spc="-1" strike="noStrike">
                <a:solidFill>
                  <a:srgbClr val="572314"/>
                </a:solidFill>
                <a:latin typeface="Gill Sans MT"/>
                <a:ea typeface="DejaVu Sans"/>
              </a:rPr>
              <a:t>Dz.U. 2017, poz. 1512</a:t>
            </a:r>
            <a:endParaRPr b="0" lang="pl-PL" sz="2000" spc="-1" strike="noStrike">
              <a:latin typeface="Arial"/>
            </a:endParaRPr>
          </a:p>
        </p:txBody>
      </p:sp>
      <p:sp>
        <p:nvSpPr>
          <p:cNvPr id="179" name="CustomShape 2"/>
          <p:cNvSpPr/>
          <p:nvPr/>
        </p:nvSpPr>
        <p:spPr>
          <a:xfrm>
            <a:off x="433440" y="1484280"/>
            <a:ext cx="8268120" cy="25912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pl-PL" sz="2400" spc="-1" strike="noStrike">
                <a:solidFill>
                  <a:srgbClr val="000000"/>
                </a:solidFill>
                <a:latin typeface="Gill Sans MT"/>
                <a:ea typeface="DejaVu Sans"/>
              </a:rPr>
              <a:t>Ustawa o systemie oświaty</a:t>
            </a:r>
            <a:endParaRPr b="0" lang="pl-PL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2400" spc="-1" strike="noStrike">
                <a:solidFill>
                  <a:srgbClr val="000000"/>
                </a:solidFill>
                <a:latin typeface="Gill Sans MT"/>
                <a:ea typeface="DejaVu Sans"/>
              </a:rPr>
              <a:t>z dnia 7 września 1991r.</a:t>
            </a:r>
            <a:endParaRPr b="0" lang="pl-PL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2400" spc="-1" strike="noStrike">
                <a:solidFill>
                  <a:srgbClr val="000000"/>
                </a:solidFill>
                <a:latin typeface="Gill Sans MT"/>
                <a:ea typeface="DejaVu Sans"/>
              </a:rPr>
              <a:t>Dz.U.  Z 2016r. Poz.1943,1954,1985, i 2169 oraz z 2017r. Poz.60, 949 i 1292</a:t>
            </a:r>
            <a:endParaRPr b="0" lang="pl-PL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2400" spc="-1" strike="noStrike">
                <a:solidFill>
                  <a:srgbClr val="0070c0"/>
                </a:solidFill>
                <a:latin typeface="Gill Sans MT"/>
                <a:ea typeface="DejaVu Sans"/>
              </a:rPr>
              <a:t>Rozdział 3 b </a:t>
            </a:r>
            <a:endParaRPr b="0" lang="pl-PL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pl-PL" sz="2400" spc="-1" strike="noStrike">
                <a:solidFill>
                  <a:srgbClr val="0070c0"/>
                </a:solidFill>
                <a:latin typeface="Gill Sans MT"/>
                <a:ea typeface="DejaVu Sans"/>
              </a:rPr>
              <a:t>Egzamin ósmoklasisty, egzamin maturalny i egzamin potwierdzający  kwalifikacje w zawodzie</a:t>
            </a:r>
            <a:endParaRPr b="0" lang="pl-PL" sz="2400" spc="-1" strike="noStrike">
              <a:latin typeface="Arial"/>
            </a:endParaRPr>
          </a:p>
        </p:txBody>
      </p:sp>
      <p:sp>
        <p:nvSpPr>
          <p:cNvPr id="180" name="CustomShape 3"/>
          <p:cNvSpPr/>
          <p:nvPr/>
        </p:nvSpPr>
        <p:spPr>
          <a:xfrm>
            <a:off x="390600" y="189000"/>
            <a:ext cx="8279280" cy="11512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pl-PL" sz="3600" spc="-1" strike="noStrike">
                <a:solidFill>
                  <a:srgbClr val="000000"/>
                </a:solidFill>
                <a:latin typeface="Gill Sans MT"/>
                <a:ea typeface="DejaVu Sans"/>
              </a:rPr>
              <a:t>Podstawa  prawna </a:t>
            </a:r>
            <a:endParaRPr b="0" lang="pl-PL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Picture 2" descr=""/>
          <p:cNvPicPr/>
          <p:nvPr/>
        </p:nvPicPr>
        <p:blipFill>
          <a:blip r:embed="rId1"/>
          <a:stretch/>
        </p:blipFill>
        <p:spPr>
          <a:xfrm>
            <a:off x="326880" y="115920"/>
            <a:ext cx="8488800" cy="662508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Picture 2" descr=""/>
          <p:cNvPicPr/>
          <p:nvPr/>
        </p:nvPicPr>
        <p:blipFill>
          <a:blip r:embed="rId1"/>
          <a:stretch/>
        </p:blipFill>
        <p:spPr>
          <a:xfrm>
            <a:off x="270000" y="115920"/>
            <a:ext cx="8603280" cy="655200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Picture 2" descr=""/>
          <p:cNvPicPr/>
          <p:nvPr/>
        </p:nvPicPr>
        <p:blipFill>
          <a:blip r:embed="rId1"/>
          <a:stretch/>
        </p:blipFill>
        <p:spPr>
          <a:xfrm>
            <a:off x="155520" y="189000"/>
            <a:ext cx="8831880" cy="647892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Picture 4" descr=""/>
          <p:cNvPicPr/>
          <p:nvPr/>
        </p:nvPicPr>
        <p:blipFill>
          <a:blip r:embed="rId1"/>
          <a:stretch/>
        </p:blipFill>
        <p:spPr>
          <a:xfrm>
            <a:off x="487440" y="189000"/>
            <a:ext cx="8260200" cy="547092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395280" y="189000"/>
            <a:ext cx="8228520" cy="921240"/>
          </a:xfrm>
          <a:prstGeom prst="rect">
            <a:avLst/>
          </a:prstGeom>
          <a:solidFill>
            <a:srgbClr val="d7dde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pl-PL" sz="4300" spc="-1" strike="noStrike">
                <a:solidFill>
                  <a:srgbClr val="404040"/>
                </a:solidFill>
                <a:latin typeface="Gill Sans MT"/>
                <a:ea typeface="DejaVu Sans"/>
              </a:rPr>
              <a:t>Komunikaty</a:t>
            </a:r>
            <a:endParaRPr b="0" lang="pl-PL" sz="4300" spc="-1" strike="noStrike">
              <a:latin typeface="Arial"/>
            </a:endParaRPr>
          </a:p>
        </p:txBody>
      </p:sp>
      <p:sp>
        <p:nvSpPr>
          <p:cNvPr id="218" name="CustomShape 2"/>
          <p:cNvSpPr/>
          <p:nvPr/>
        </p:nvSpPr>
        <p:spPr>
          <a:xfrm>
            <a:off x="324000" y="1197000"/>
            <a:ext cx="8495280" cy="551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8000"/>
          </a:bodyPr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4400" spc="-1" strike="noStrike">
                <a:solidFill>
                  <a:srgbClr val="ff0000"/>
                </a:solidFill>
                <a:latin typeface="Gill Sans MT"/>
                <a:ea typeface="DejaVu Sans"/>
              </a:rPr>
              <a:t>UPRAWNIENIA LAUREATÓW I FINALISTÓW KONKURSÓW</a:t>
            </a:r>
            <a:endParaRPr b="0" lang="pl-PL" sz="4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5100" spc="-1" strike="noStrike">
                <a:solidFill>
                  <a:srgbClr val="002060"/>
                </a:solidFill>
                <a:latin typeface="Times New Roman"/>
                <a:ea typeface="DejaVu Sans"/>
              </a:rPr>
              <a:t>Uczeń, który jest laureatem lub finalistą olimpiady przedmiotowej lub laureatem konkursu ‎przedmiotowego                      o zasięgu wojewódzkim   i ponadwojewódzkim, organizowanych ‎ z zakresu jednego z przedmiotów objętych egzaminem ósmoklasisty jest zwolniony ‎z egzaminu z danego przedmiotu. Zwolnienie jest równoznaczne z uzyskaniem ‎z przedmiotu najwyższego wyniku.‎</a:t>
            </a:r>
            <a:endParaRPr b="0" lang="pl-PL" sz="51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51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5100" spc="-1" strike="noStrike">
                <a:solidFill>
                  <a:srgbClr val="ff0000"/>
                </a:solidFill>
                <a:latin typeface="Times New Roman"/>
                <a:ea typeface="DejaVu Sans"/>
              </a:rPr>
              <a:t>‎</a:t>
            </a:r>
            <a:r>
              <a:rPr b="1" lang="pl-PL" sz="5100" spc="-1" strike="noStrike">
                <a:solidFill>
                  <a:srgbClr val="ff0000"/>
                </a:solidFill>
                <a:latin typeface="Times New Roman"/>
                <a:ea typeface="DejaVu Sans"/>
              </a:rPr>
              <a:t>UPRAWNIENIA UCZNIÓW ZE SPECJALNYMI POTRZEBAMI EDUKACYJNYMI</a:t>
            </a:r>
            <a:endParaRPr b="0" lang="pl-PL" sz="51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5100" spc="-1" strike="noStrike">
                <a:solidFill>
                  <a:srgbClr val="002060"/>
                </a:solidFill>
                <a:latin typeface="Times New Roman"/>
                <a:ea typeface="DejaVu Sans"/>
              </a:rPr>
              <a:t>Uczniowie ze specjalnymi potrzebami edukacyjnymi, w tym uczniowie niepełnosprawni, ‎(….) przystępują do ‎egzaminu ósmoklasisty w warunkach i/lub formach dostosowanych do ich potrzeb -  stosownie do wydanej opinii. Szczegółowe ‎informacje dotyczące dostosowań są ogłaszane  w komunikacie dyrektora CKE   o dostosowaniach w każdym roku szkolnym.</a:t>
            </a:r>
            <a:endParaRPr b="0" lang="pl-PL" sz="51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5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857160" y="214200"/>
            <a:ext cx="7391880" cy="680040"/>
          </a:xfrm>
          <a:prstGeom prst="rect">
            <a:avLst/>
          </a:prstGeom>
          <a:solidFill>
            <a:srgbClr val="d7dde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22000"/>
          </a:bodyPr>
          <a:p>
            <a:pPr algn="ctr">
              <a:lnSpc>
                <a:spcPct val="100000"/>
              </a:lnSpc>
            </a:pPr>
            <a:r>
              <a:rPr b="1" lang="pl-PL" sz="4300" spc="-1" strike="noStrike">
                <a:solidFill>
                  <a:srgbClr val="404040"/>
                </a:solidFill>
                <a:latin typeface="Gill Sans MT"/>
                <a:ea typeface="DejaVu Sans"/>
              </a:rPr>
              <a:t>EGZAMIN ÓSMOKLASISTY</a:t>
            </a:r>
            <a:endParaRPr b="0" lang="pl-PL" sz="4300" spc="-1" strike="noStrike"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0" y="976320"/>
            <a:ext cx="9109440" cy="57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2000"/>
          </a:bodyPr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6200" spc="-1" strike="noStrike">
                <a:solidFill>
                  <a:srgbClr val="404040"/>
                </a:solidFill>
                <a:latin typeface="Gill Sans MT"/>
                <a:ea typeface="DejaVu Sans"/>
              </a:rPr>
              <a:t>Egzamin ósmoklasisty obejmuje wiadomości i umiejętności określone ‎w podstawie programowej  w odniesieniu do wybranych przedmiotów ‎nauczanych w klasach I–VIII. </a:t>
            </a:r>
            <a:endParaRPr b="0" lang="pl-PL" sz="6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6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7400" spc="-1" strike="noStrike">
                <a:solidFill>
                  <a:srgbClr val="ff0000"/>
                </a:solidFill>
                <a:latin typeface="Gill Sans MT"/>
                <a:ea typeface="DejaVu Sans"/>
              </a:rPr>
              <a:t>Po raz pierwszy egzamin został przeprowadzony w roku szkolnym 2018/2019.</a:t>
            </a:r>
            <a:endParaRPr b="0" lang="pl-PL" sz="7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7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6200" spc="-1" strike="noStrike">
                <a:solidFill>
                  <a:srgbClr val="404040"/>
                </a:solidFill>
                <a:latin typeface="Gill Sans MT"/>
                <a:ea typeface="DejaVu Sans"/>
              </a:rPr>
              <a:t>Do egzaminu ósmoklasisty przystępują:</a:t>
            </a:r>
            <a:endParaRPr b="0" lang="pl-PL" sz="6200" spc="-1" strike="noStrike">
              <a:latin typeface="Arial"/>
            </a:endParaRPr>
          </a:p>
          <a:p>
            <a:pPr marL="91440" indent="-90360" algn="ctr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"/>
              <a:tabLst>
                <a:tab algn="l" pos="0"/>
              </a:tabLst>
            </a:pPr>
            <a:r>
              <a:rPr b="1" lang="pl-PL" sz="6200" spc="-1" strike="noStrike">
                <a:solidFill>
                  <a:srgbClr val="404040"/>
                </a:solidFill>
                <a:latin typeface="Gill Sans MT"/>
                <a:ea typeface="DejaVu Sans"/>
              </a:rPr>
              <a:t>uczniowie VIII klasy szkoły podstawowej</a:t>
            </a:r>
            <a:endParaRPr b="0" lang="pl-PL" sz="6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6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7400" spc="-1" strike="noStrike">
                <a:solidFill>
                  <a:srgbClr val="ff0000"/>
                </a:solidFill>
                <a:latin typeface="Gill Sans MT"/>
                <a:ea typeface="DejaVu Sans"/>
              </a:rPr>
              <a:t>Egzamin ósmoklasisty jest egzaminem </a:t>
            </a:r>
            <a:r>
              <a:rPr b="1" lang="pl-PL" sz="7400" spc="-1" strike="noStrike" u="sng">
                <a:solidFill>
                  <a:srgbClr val="ff0000"/>
                </a:solidFill>
                <a:uFillTx/>
                <a:latin typeface="Gill Sans MT"/>
                <a:ea typeface="DejaVu Sans"/>
              </a:rPr>
              <a:t>obowiązkowym</a:t>
            </a:r>
            <a:r>
              <a:rPr b="1" lang="pl-PL" sz="7400" spc="-1" strike="noStrike">
                <a:solidFill>
                  <a:srgbClr val="ff0000"/>
                </a:solidFill>
                <a:latin typeface="Gill Sans MT"/>
                <a:ea typeface="DejaVu Sans"/>
              </a:rPr>
              <a:t>, co oznacza, że każdy uczeń musi do niego przystąpić, aby ukończyć szkołę                                         </a:t>
            </a:r>
            <a:endParaRPr b="0" lang="pl-PL" sz="7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7400" spc="-1" strike="noStrike">
                <a:solidFill>
                  <a:srgbClr val="ff0000"/>
                </a:solidFill>
                <a:latin typeface="Gill Sans MT"/>
                <a:ea typeface="DejaVu Sans"/>
              </a:rPr>
              <a:t>Nie jest określony minimalny wynik, jaki uczeń powinien uzyskać, dlatego egzaminu ósmoklasisty nie można nie zdać</a:t>
            </a:r>
            <a:endParaRPr b="0" lang="pl-PL" sz="7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7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6200" spc="-1" strike="noStrike">
                <a:solidFill>
                  <a:srgbClr val="1c4853"/>
                </a:solidFill>
                <a:latin typeface="Gill Sans MT"/>
                <a:ea typeface="DejaVu Sans"/>
              </a:rPr>
              <a:t>Egzamin ósmoklasisty jest przeprowadzany w formie pisemnej.</a:t>
            </a:r>
            <a:br/>
            <a:endParaRPr b="0" lang="pl-PL" sz="6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6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1435680" y="274680"/>
            <a:ext cx="7497000" cy="11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4" name="CustomShape 2"/>
          <p:cNvSpPr/>
          <p:nvPr/>
        </p:nvSpPr>
        <p:spPr>
          <a:xfrm>
            <a:off x="1435680" y="1447920"/>
            <a:ext cx="7497000" cy="479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3200" spc="-1" strike="noStrike" u="sng">
                <a:solidFill>
                  <a:srgbClr val="404040"/>
                </a:solidFill>
                <a:uFillTx/>
                <a:latin typeface="Gill Sans MT"/>
                <a:ea typeface="DejaVu Sans"/>
              </a:rPr>
              <a:t>W latach 2019–2021</a:t>
            </a:r>
            <a:r>
              <a:rPr b="1" lang="pl-PL" sz="3200" spc="-1" strike="noStrike">
                <a:solidFill>
                  <a:srgbClr val="404040"/>
                </a:solidFill>
                <a:latin typeface="Gill Sans MT"/>
                <a:ea typeface="DejaVu Sans"/>
              </a:rPr>
              <a:t> ósmoklasista przystępuje do egzaminu z trzech przedmiotów obowiązkowych, tj.:</a:t>
            </a:r>
            <a:endParaRPr b="0" lang="pl-PL" sz="3200" spc="-1" strike="noStrike">
              <a:latin typeface="Arial"/>
            </a:endParaRPr>
          </a:p>
          <a:p>
            <a:pPr marL="91440" indent="-9036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"/>
              <a:tabLst>
                <a:tab algn="l" pos="0"/>
              </a:tabLst>
            </a:pPr>
            <a:r>
              <a:rPr b="1" lang="pl-PL" sz="4000" spc="-1" strike="noStrike">
                <a:solidFill>
                  <a:srgbClr val="ff0000"/>
                </a:solidFill>
                <a:latin typeface="Gill Sans MT"/>
                <a:ea typeface="DejaVu Sans"/>
              </a:rPr>
              <a:t>języka polskiego</a:t>
            </a:r>
            <a:endParaRPr b="0" lang="pl-PL" sz="4000" spc="-1" strike="noStrike">
              <a:latin typeface="Arial"/>
            </a:endParaRPr>
          </a:p>
          <a:p>
            <a:pPr marL="91440" indent="-9036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"/>
              <a:tabLst>
                <a:tab algn="l" pos="0"/>
              </a:tabLst>
            </a:pPr>
            <a:r>
              <a:rPr b="1" lang="pl-PL" sz="4000" spc="-1" strike="noStrike">
                <a:solidFill>
                  <a:srgbClr val="ff0000"/>
                </a:solidFill>
                <a:latin typeface="Gill Sans MT"/>
                <a:ea typeface="DejaVu Sans"/>
              </a:rPr>
              <a:t>matematyki</a:t>
            </a:r>
            <a:endParaRPr b="0" lang="pl-PL" sz="4000" spc="-1" strike="noStrike">
              <a:latin typeface="Arial"/>
            </a:endParaRPr>
          </a:p>
          <a:p>
            <a:pPr marL="91440" indent="-90360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" charset="2"/>
              <a:buChar char=""/>
              <a:tabLst>
                <a:tab algn="l" pos="0"/>
              </a:tabLst>
            </a:pPr>
            <a:r>
              <a:rPr b="1" lang="pl-PL" sz="4000" spc="-1" strike="noStrike">
                <a:solidFill>
                  <a:srgbClr val="ff0000"/>
                </a:solidFill>
                <a:latin typeface="Gill Sans MT"/>
                <a:ea typeface="DejaVu Sans"/>
              </a:rPr>
              <a:t>języka obcego nowożytnego</a:t>
            </a:r>
            <a:endParaRPr b="0" lang="pl-PL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1435680" y="274680"/>
            <a:ext cx="7497000" cy="11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6" name="CustomShape 2"/>
          <p:cNvSpPr/>
          <p:nvPr/>
        </p:nvSpPr>
        <p:spPr>
          <a:xfrm>
            <a:off x="1435680" y="1447920"/>
            <a:ext cx="7497000" cy="479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65760" indent="-282240" algn="ctr">
              <a:lnSpc>
                <a:spcPct val="100000"/>
              </a:lnSpc>
              <a:tabLst>
                <a:tab algn="l" pos="0"/>
              </a:tabLst>
            </a:pPr>
            <a:r>
              <a:rPr b="1" lang="pl-PL" sz="4000" spc="-1" strike="noStrike">
                <a:solidFill>
                  <a:srgbClr val="ff0000"/>
                </a:solidFill>
                <a:latin typeface="Gill Sans MT"/>
                <a:ea typeface="DejaVu Sans"/>
              </a:rPr>
              <a:t>Uczeń może wybrać tylko </a:t>
            </a:r>
            <a:endParaRPr b="0" lang="pl-PL" sz="4000" spc="-1" strike="noStrike">
              <a:latin typeface="Arial"/>
            </a:endParaRPr>
          </a:p>
          <a:p>
            <a:pPr marL="365760" indent="-282240" algn="ctr">
              <a:lnSpc>
                <a:spcPct val="100000"/>
              </a:lnSpc>
              <a:tabLst>
                <a:tab algn="l" pos="0"/>
              </a:tabLst>
            </a:pPr>
            <a:r>
              <a:rPr b="1" lang="pl-PL" sz="4000" spc="-1" strike="noStrike">
                <a:solidFill>
                  <a:srgbClr val="ff0000"/>
                </a:solidFill>
                <a:latin typeface="Gill Sans MT"/>
                <a:ea typeface="DejaVu Sans"/>
              </a:rPr>
              <a:t>ten język, </a:t>
            </a:r>
            <a:endParaRPr b="0" lang="pl-PL" sz="4000" spc="-1" strike="noStrike">
              <a:latin typeface="Arial"/>
            </a:endParaRPr>
          </a:p>
          <a:p>
            <a:pPr marL="365760" indent="-282240" algn="ctr">
              <a:lnSpc>
                <a:spcPct val="100000"/>
              </a:lnSpc>
              <a:tabLst>
                <a:tab algn="l" pos="0"/>
              </a:tabLst>
            </a:pPr>
            <a:r>
              <a:rPr b="1" lang="pl-PL" sz="4000" spc="-1" strike="noStrike">
                <a:solidFill>
                  <a:srgbClr val="ff0000"/>
                </a:solidFill>
                <a:latin typeface="Gill Sans MT"/>
                <a:ea typeface="DejaVu Sans"/>
              </a:rPr>
              <a:t>którego uczy się w szkole                </a:t>
            </a:r>
            <a:endParaRPr b="0" lang="pl-PL" sz="4000" spc="-1" strike="noStrike">
              <a:latin typeface="Arial"/>
            </a:endParaRPr>
          </a:p>
          <a:p>
            <a:pPr marL="365760" indent="-282240" algn="ctr">
              <a:lnSpc>
                <a:spcPct val="100000"/>
              </a:lnSpc>
              <a:tabLst>
                <a:tab algn="l" pos="0"/>
              </a:tabLst>
            </a:pPr>
            <a:r>
              <a:rPr b="1" lang="pl-PL" sz="4000" spc="-1" strike="noStrike">
                <a:solidFill>
                  <a:srgbClr val="ff0000"/>
                </a:solidFill>
                <a:latin typeface="Gill Sans MT"/>
                <a:ea typeface="DejaVu Sans"/>
              </a:rPr>
              <a:t>w ramach obowiązkowych zajęć edukacyjnych.</a:t>
            </a:r>
            <a:endParaRPr b="0" lang="pl-PL" sz="4000" spc="-1" strike="noStrike">
              <a:latin typeface="Arial"/>
            </a:endParaRPr>
          </a:p>
          <a:p>
            <a:pPr marL="365760" indent="-28224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250920" y="189000"/>
            <a:ext cx="8712720" cy="776880"/>
          </a:xfrm>
          <a:prstGeom prst="rect">
            <a:avLst/>
          </a:prstGeom>
          <a:solidFill>
            <a:srgbClr val="d7dde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28000"/>
          </a:bodyPr>
          <a:p>
            <a:pPr>
              <a:lnSpc>
                <a:spcPct val="100000"/>
              </a:lnSpc>
            </a:pPr>
            <a:r>
              <a:rPr b="1" lang="pl-PL" sz="4300" spc="-1" strike="noStrike">
                <a:solidFill>
                  <a:srgbClr val="404040"/>
                </a:solidFill>
                <a:latin typeface="Gill Sans MT"/>
                <a:ea typeface="DejaVu Sans"/>
              </a:rPr>
              <a:t>Przebieg egzaminu ósmoklasisty</a:t>
            </a:r>
            <a:endParaRPr b="0" lang="pl-PL" sz="4300" spc="-1" strike="noStrike">
              <a:latin typeface="Arial"/>
            </a:endParaRPr>
          </a:p>
        </p:txBody>
      </p:sp>
      <p:sp>
        <p:nvSpPr>
          <p:cNvPr id="188" name="CustomShape 2"/>
          <p:cNvSpPr/>
          <p:nvPr/>
        </p:nvSpPr>
        <p:spPr>
          <a:xfrm>
            <a:off x="179280" y="1197000"/>
            <a:ext cx="8855640" cy="554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9000"/>
          </a:bodyPr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3800" spc="-1" strike="noStrike">
                <a:solidFill>
                  <a:srgbClr val="ff0000"/>
                </a:solidFill>
                <a:latin typeface="Gill Sans MT"/>
                <a:ea typeface="DejaVu Sans"/>
              </a:rPr>
              <a:t>Egzamin odbywa się w maju. Uczeń, który z przyczyn losowych lub zdrowotnych nie ‎przystąpi do egzaminu w tym terminie, przystępuje do niego w czerwcu</a:t>
            </a:r>
            <a:endParaRPr b="0" lang="pl-PL" sz="3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3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3800" spc="-1" strike="noStrike">
                <a:solidFill>
                  <a:srgbClr val="404040"/>
                </a:solidFill>
                <a:latin typeface="Gill Sans MT"/>
                <a:ea typeface="DejaVu Sans"/>
              </a:rPr>
              <a:t>Egzamin ósmoklasisty jest przeprowadzany przez trzy kolejne dni:</a:t>
            </a:r>
            <a:endParaRPr b="0" lang="pl-PL" sz="3800" spc="-1" strike="noStrike">
              <a:latin typeface="Arial"/>
            </a:endParaRPr>
          </a:p>
          <a:p>
            <a:pPr marL="91440" indent="-90360" algn="ctr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  <a:tabLst>
                <a:tab algn="l" pos="0"/>
              </a:tabLst>
            </a:pPr>
            <a:r>
              <a:rPr b="1" lang="pl-PL" sz="3800" spc="-1" strike="noStrike">
                <a:solidFill>
                  <a:srgbClr val="0070c0"/>
                </a:solidFill>
                <a:latin typeface="Gill Sans MT"/>
                <a:ea typeface="DejaVu Sans"/>
              </a:rPr>
              <a:t>pierwszego dnia – egzamin z języka polskiego, który trwa                               </a:t>
            </a:r>
            <a:r>
              <a:rPr b="1" lang="pl-PL" sz="3800" spc="-1" strike="noStrike" u="sng">
                <a:solidFill>
                  <a:srgbClr val="0070c0"/>
                </a:solidFill>
                <a:uFillTx/>
                <a:latin typeface="Gill Sans MT"/>
                <a:ea typeface="DejaVu Sans"/>
              </a:rPr>
              <a:t>120 minut</a:t>
            </a:r>
            <a:endParaRPr b="0" lang="pl-PL" sz="3800" spc="-1" strike="noStrike">
              <a:latin typeface="Arial"/>
            </a:endParaRPr>
          </a:p>
          <a:p>
            <a:pPr marL="91440" indent="-90360" algn="ctr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  <a:tabLst>
                <a:tab algn="l" pos="0"/>
              </a:tabLst>
            </a:pPr>
            <a:r>
              <a:rPr b="1" lang="pl-PL" sz="3800" spc="-1" strike="noStrike">
                <a:solidFill>
                  <a:srgbClr val="404040"/>
                </a:solidFill>
                <a:latin typeface="Gill Sans MT"/>
                <a:ea typeface="DejaVu Sans"/>
              </a:rPr>
              <a:t>drugiego dnia – egzamin z matematyki, który trwa </a:t>
            </a:r>
            <a:r>
              <a:rPr b="1" lang="pl-PL" sz="3800" spc="-1" strike="noStrike" u="sng">
                <a:solidFill>
                  <a:srgbClr val="404040"/>
                </a:solidFill>
                <a:uFillTx/>
                <a:latin typeface="Gill Sans MT"/>
                <a:ea typeface="DejaVu Sans"/>
              </a:rPr>
              <a:t>100 minut</a:t>
            </a:r>
            <a:endParaRPr b="0" lang="pl-PL" sz="3800" spc="-1" strike="noStrike">
              <a:latin typeface="Arial"/>
            </a:endParaRPr>
          </a:p>
          <a:p>
            <a:pPr marL="91440" indent="-90360" algn="ctr">
              <a:lnSpc>
                <a:spcPct val="100000"/>
              </a:lnSpc>
              <a:spcBef>
                <a:spcPts val="601"/>
              </a:spcBef>
              <a:buClr>
                <a:srgbClr val="3891a7"/>
              </a:buClr>
              <a:buSzPct val="80000"/>
              <a:buFont typeface="Wingdings 2" charset="2"/>
              <a:buChar char=""/>
              <a:tabLst>
                <a:tab algn="l" pos="0"/>
              </a:tabLst>
            </a:pPr>
            <a:r>
              <a:rPr b="1" lang="pl-PL" sz="3800" spc="-1" strike="noStrike">
                <a:solidFill>
                  <a:srgbClr val="0070c0"/>
                </a:solidFill>
                <a:latin typeface="Gill Sans MT"/>
                <a:ea typeface="DejaVu Sans"/>
              </a:rPr>
              <a:t>trzeciego dnia – egzamin z języka obcego nowożytnego,                                              a od roku 2022 również egzamin z przedmiotu do wyboru,                          z których każdy trwa po </a:t>
            </a:r>
            <a:r>
              <a:rPr b="1" lang="pl-PL" sz="3800" spc="-1" strike="noStrike" u="sng">
                <a:solidFill>
                  <a:srgbClr val="0070c0"/>
                </a:solidFill>
                <a:uFillTx/>
                <a:latin typeface="Gill Sans MT"/>
                <a:ea typeface="DejaVu Sans"/>
              </a:rPr>
              <a:t>90 minut</a:t>
            </a:r>
            <a:endParaRPr b="0" lang="pl-PL" sz="3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3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3800" spc="-1" strike="noStrike">
                <a:solidFill>
                  <a:srgbClr val="ff0000"/>
                </a:solidFill>
                <a:latin typeface="Gill Sans MT"/>
                <a:ea typeface="DejaVu Sans"/>
              </a:rPr>
              <a:t>Na egzamin uczeń przynosi ze sobą wyłącznie przybory do pisania: pióro lub długopis ‎z czarnym tuszem/atramentem, a w przypadku egzaminu matematyki również linijkę. ‎</a:t>
            </a:r>
            <a:endParaRPr b="0" lang="pl-PL" sz="3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3800" spc="-1" strike="noStrike">
                <a:solidFill>
                  <a:srgbClr val="404040"/>
                </a:solidFill>
                <a:latin typeface="Gill Sans MT"/>
                <a:ea typeface="DejaVu Sans"/>
              </a:rPr>
              <a:t>Na egzaminie </a:t>
            </a:r>
            <a:r>
              <a:rPr b="1" lang="pl-PL" sz="3800" spc="-1" strike="noStrike" u="sng">
                <a:solidFill>
                  <a:srgbClr val="404040"/>
                </a:solidFill>
                <a:uFillTx/>
                <a:latin typeface="Gill Sans MT"/>
                <a:ea typeface="DejaVu Sans"/>
              </a:rPr>
              <a:t>nie można korzystać z kalkulatora</a:t>
            </a:r>
            <a:r>
              <a:rPr b="1" lang="pl-PL" sz="3800" spc="-1" strike="noStrike">
                <a:solidFill>
                  <a:srgbClr val="404040"/>
                </a:solidFill>
                <a:latin typeface="Gill Sans MT"/>
                <a:ea typeface="DejaVu Sans"/>
              </a:rPr>
              <a:t> oraz słowników. </a:t>
            </a:r>
            <a:endParaRPr b="0" lang="pl-PL" sz="3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3800" spc="-1" strike="noStrike">
                <a:solidFill>
                  <a:srgbClr val="404040"/>
                </a:solidFill>
                <a:latin typeface="Gill Sans MT"/>
                <a:ea typeface="DejaVu Sans"/>
              </a:rPr>
              <a:t>Nie wolno także przynosić ‎i używać żadnych urządzeń </a:t>
            </a:r>
            <a:endParaRPr b="0" lang="pl-PL" sz="3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pl-PL" sz="3800" spc="-1" strike="noStrike">
                <a:solidFill>
                  <a:srgbClr val="404040"/>
                </a:solidFill>
                <a:latin typeface="Gill Sans MT"/>
                <a:ea typeface="DejaVu Sans"/>
              </a:rPr>
              <a:t>telekomunikacyjnych</a:t>
            </a:r>
            <a:endParaRPr b="0" lang="pl-PL" sz="3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pl-PL" sz="3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1435680" y="274320"/>
            <a:ext cx="7497000" cy="1141920"/>
          </a:xfrm>
          <a:prstGeom prst="rect">
            <a:avLst/>
          </a:prstGeom>
          <a:solidFill>
            <a:srgbClr val="d7dde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6000"/>
          </a:bodyPr>
          <a:p>
            <a:pPr>
              <a:lnSpc>
                <a:spcPct val="100000"/>
              </a:lnSpc>
            </a:pPr>
            <a:br/>
            <a:br/>
            <a:br/>
            <a:br/>
            <a:br/>
            <a:br/>
            <a:br/>
            <a:r>
              <a:rPr b="1" lang="pl-PL" sz="4300" spc="-1" strike="noStrike">
                <a:solidFill>
                  <a:srgbClr val="404040"/>
                </a:solidFill>
                <a:latin typeface="Gill Sans MT"/>
                <a:ea typeface="DejaVu Sans"/>
              </a:rPr>
              <a:t>Skąd informacje </a:t>
            </a:r>
            <a:br/>
            <a:r>
              <a:rPr b="0" lang="pl-PL" sz="4300" spc="-1" strike="noStrike">
                <a:solidFill>
                  <a:srgbClr val="404040"/>
                </a:solidFill>
                <a:latin typeface="Gill Sans MT"/>
                <a:ea typeface="DejaVu Sans"/>
              </a:rPr>
              <a:t>o </a:t>
            </a:r>
            <a:r>
              <a:rPr b="1" lang="pl-PL" sz="4300" spc="-1" strike="noStrike">
                <a:solidFill>
                  <a:srgbClr val="404040"/>
                </a:solidFill>
                <a:latin typeface="Gill Sans MT"/>
                <a:ea typeface="DejaVu Sans"/>
              </a:rPr>
              <a:t>EGZAMINIE ÓSMOKLASISTY ?</a:t>
            </a:r>
            <a:br/>
            <a:br/>
            <a:br/>
            <a:br/>
            <a:br/>
            <a:br/>
            <a:endParaRPr b="0" lang="pl-PL" sz="4300" spc="-1" strike="noStrike">
              <a:latin typeface="Arial"/>
            </a:endParaRPr>
          </a:p>
        </p:txBody>
      </p:sp>
      <p:sp>
        <p:nvSpPr>
          <p:cNvPr id="190" name="CustomShape 2"/>
          <p:cNvSpPr/>
          <p:nvPr/>
        </p:nvSpPr>
        <p:spPr>
          <a:xfrm>
            <a:off x="0" y="4143240"/>
            <a:ext cx="9142920" cy="2713680"/>
          </a:xfrm>
          <a:prstGeom prst="rect">
            <a:avLst/>
          </a:prstGeom>
          <a:solidFill>
            <a:srgbClr val="00206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pl-PL" sz="2800" spc="-1" strike="noStrike">
                <a:solidFill>
                  <a:srgbClr val="ffffff"/>
                </a:solidFill>
                <a:latin typeface="Gill Sans MT"/>
                <a:ea typeface="DejaVu Sans"/>
              </a:rPr>
              <a:t>CKE – Centralna  Komisja Egzaminacyjna</a:t>
            </a:r>
            <a:endParaRPr b="0" lang="pl-PL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2800" spc="-1" strike="noStrike">
                <a:solidFill>
                  <a:srgbClr val="ffffff"/>
                </a:solidFill>
                <a:latin typeface="Gill Sans MT"/>
                <a:ea typeface="DejaVu Sans"/>
              </a:rPr>
              <a:t>OKE – Okręgowa  Komisja Egzaminacyjna w Poznaniu </a:t>
            </a:r>
            <a:endParaRPr b="0" lang="pl-PL" sz="2800" spc="-1" strike="noStrike">
              <a:latin typeface="Arial"/>
            </a:endParaRPr>
          </a:p>
        </p:txBody>
      </p:sp>
      <p:sp>
        <p:nvSpPr>
          <p:cNvPr id="191" name="CustomShape 3"/>
          <p:cNvSpPr/>
          <p:nvPr/>
        </p:nvSpPr>
        <p:spPr>
          <a:xfrm>
            <a:off x="0" y="0"/>
            <a:ext cx="9142920" cy="41122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latin typeface="Gill Sans MT"/>
                <a:ea typeface="DejaVu Sans"/>
              </a:rPr>
              <a:t>szczegółowe informacje :  </a:t>
            </a:r>
            <a:endParaRPr b="0" lang="pl-PL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latin typeface="Gill Sans MT"/>
                <a:ea typeface="DejaVu Sans"/>
              </a:rPr>
              <a:t>strona CKE i OKE </a:t>
            </a:r>
            <a:endParaRPr b="0" lang="pl-PL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latin typeface="Gill Sans MT"/>
                <a:ea typeface="DejaVu Sans"/>
              </a:rPr>
              <a:t>Są tam: </a:t>
            </a:r>
            <a:br/>
            <a:r>
              <a:rPr b="0" lang="pl-PL" sz="1800" spc="-1" strike="noStrike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b="1" lang="pl-PL" sz="2400" spc="-1" strike="noStrike" u="sng">
                <a:solidFill>
                  <a:srgbClr val="ff0000"/>
                </a:solidFill>
                <a:uFillTx/>
                <a:latin typeface="Bookman Old Style"/>
                <a:ea typeface="DejaVu Sans"/>
              </a:rPr>
              <a:t>INFORMATORY</a:t>
            </a:r>
            <a:br/>
            <a:r>
              <a:rPr b="1" lang="pl-PL" sz="2400" spc="-1" strike="noStrike">
                <a:solidFill>
                  <a:srgbClr val="ff0000"/>
                </a:solidFill>
                <a:latin typeface="Bookman Old Style"/>
                <a:ea typeface="DejaVu Sans"/>
              </a:rPr>
              <a:t>o egzaminie ósmoklasisty</a:t>
            </a:r>
            <a:br/>
            <a:r>
              <a:rPr b="1" lang="pl-PL" sz="2400" spc="-1" strike="noStrike">
                <a:solidFill>
                  <a:srgbClr val="ff0000"/>
                </a:solidFill>
                <a:latin typeface="Bookman Old Style"/>
                <a:ea typeface="DejaVu Sans"/>
              </a:rPr>
              <a:t>od roku szkolnego 2018/2019</a:t>
            </a:r>
            <a:endParaRPr b="0" lang="pl-PL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2400" spc="-1" strike="noStrike" u="sng">
                <a:solidFill>
                  <a:srgbClr val="1c4853"/>
                </a:solidFill>
                <a:uFillTx/>
                <a:latin typeface="Bookman Old Style"/>
                <a:ea typeface="DejaVu Sans"/>
              </a:rPr>
              <a:t> </a:t>
            </a:r>
            <a:r>
              <a:rPr b="1" lang="pl-PL" sz="2400" spc="-1" strike="noStrike" u="sng">
                <a:solidFill>
                  <a:srgbClr val="1c4853"/>
                </a:solidFill>
                <a:uFillTx/>
                <a:latin typeface="Bookman Old Style"/>
                <a:ea typeface="DejaVu Sans"/>
              </a:rPr>
              <a:t>PRZYKŁADOWE ARKUSZE :  </a:t>
            </a:r>
            <a:endParaRPr b="0" lang="pl-PL" sz="2400" spc="-1" strike="noStrike">
              <a:latin typeface="Arial"/>
            </a:endParaRPr>
          </a:p>
          <a:p>
            <a:pPr marL="285840" indent="-284760" algn="ctr">
              <a:lnSpc>
                <a:spcPct val="100000"/>
              </a:lnSpc>
              <a:buClr>
                <a:srgbClr val="1c4853"/>
              </a:buClr>
              <a:buFont typeface="StarSymbol"/>
              <a:buChar char="-"/>
            </a:pPr>
            <a:r>
              <a:rPr b="1" lang="pl-PL" sz="2400" spc="-1" strike="noStrike">
                <a:solidFill>
                  <a:srgbClr val="1c4853"/>
                </a:solidFill>
                <a:latin typeface="Bookman Old Style"/>
                <a:ea typeface="DejaVu Sans"/>
              </a:rPr>
              <a:t>Język polski</a:t>
            </a:r>
            <a:endParaRPr b="0" lang="pl-PL" sz="2400" spc="-1" strike="noStrike">
              <a:latin typeface="Arial"/>
            </a:endParaRPr>
          </a:p>
          <a:p>
            <a:pPr marL="285840" indent="-284760" algn="ctr">
              <a:lnSpc>
                <a:spcPct val="100000"/>
              </a:lnSpc>
              <a:buClr>
                <a:srgbClr val="1c4853"/>
              </a:buClr>
              <a:buFont typeface="StarSymbol"/>
              <a:buChar char="-"/>
            </a:pPr>
            <a:r>
              <a:rPr b="1" lang="pl-PL" sz="2400" spc="-1" strike="noStrike">
                <a:solidFill>
                  <a:srgbClr val="1c4853"/>
                </a:solidFill>
                <a:latin typeface="Bookman Old Style"/>
                <a:ea typeface="DejaVu Sans"/>
              </a:rPr>
              <a:t>Matematyka</a:t>
            </a:r>
            <a:endParaRPr b="0" lang="pl-PL" sz="2400" spc="-1" strike="noStrike">
              <a:latin typeface="Arial"/>
            </a:endParaRPr>
          </a:p>
          <a:p>
            <a:pPr marL="285840" indent="-284760" algn="ctr">
              <a:lnSpc>
                <a:spcPct val="100000"/>
              </a:lnSpc>
              <a:buClr>
                <a:srgbClr val="1c4853"/>
              </a:buClr>
              <a:buFont typeface="StarSymbol"/>
              <a:buChar char="-"/>
            </a:pPr>
            <a:r>
              <a:rPr b="1" lang="pl-PL" sz="2400" spc="-1" strike="noStrike">
                <a:solidFill>
                  <a:srgbClr val="1c4853"/>
                </a:solidFill>
                <a:latin typeface="Bookman Old Style"/>
                <a:ea typeface="DejaVu Sans"/>
              </a:rPr>
              <a:t>Języki obce 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1435680" y="274680"/>
            <a:ext cx="7497000" cy="11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l-PL" sz="4300" spc="-1" strike="noStrike">
                <a:solidFill>
                  <a:srgbClr val="000000"/>
                </a:solidFill>
                <a:latin typeface="Calibri"/>
                <a:ea typeface="DejaVu Sans"/>
              </a:rPr>
              <a:t>Zmiany w egzaminie ósmoklasisty</a:t>
            </a:r>
            <a:endParaRPr b="0" lang="pl-PL" sz="4300" spc="-1" strike="noStrike">
              <a:latin typeface="Arial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180000" y="1980000"/>
            <a:ext cx="8923320" cy="200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Rozporządzenie Ministra Edukacji i Nauki </a:t>
            </a:r>
            <a:endParaRPr b="0" lang="pl-PL" sz="1800" spc="-1" strike="noStrike"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z dnia 16 grudnia 2020 r. zmienia rozporządzenie</a:t>
            </a:r>
            <a:endParaRPr b="0" lang="pl-PL" sz="1800" spc="-1" strike="noStrike"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w sprawie szczególnych rozwiązań w okresie czasowego</a:t>
            </a:r>
            <a:endParaRPr b="0" lang="pl-PL" sz="1800" spc="-1" strike="noStrike"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ograniczenia funkcjonowania jednostek systemu oświaty</a:t>
            </a:r>
            <a:endParaRPr b="0" lang="pl-PL" sz="1800" spc="-1" strike="noStrike"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w związku z zapobieganiem, przeciwdziałaniem i zwalczaniem COVID-19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1435680" y="274680"/>
            <a:ext cx="7497000" cy="11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l-PL" sz="4300" spc="-1" strike="noStrike">
                <a:solidFill>
                  <a:srgbClr val="000000"/>
                </a:solidFill>
                <a:latin typeface="Calibri"/>
                <a:ea typeface="DejaVu Sans"/>
              </a:rPr>
              <a:t>Co oznaczają zmiany:</a:t>
            </a:r>
            <a:endParaRPr b="0" lang="pl-PL" sz="4300" spc="-1" strike="noStrike">
              <a:latin typeface="Arial"/>
            </a:endParaRPr>
          </a:p>
        </p:txBody>
      </p:sp>
      <p:sp>
        <p:nvSpPr>
          <p:cNvPr id="195" name="CustomShape 2"/>
          <p:cNvSpPr/>
          <p:nvPr/>
        </p:nvSpPr>
        <p:spPr>
          <a:xfrm>
            <a:off x="1032120" y="2030040"/>
            <a:ext cx="7836480" cy="431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zmniejszenie zakresu treści sprawdzanych w zadaniach egzaminacyjnych,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ograniczenie wymagań dotyczące m.in. własności figur geometrycznych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na płaszczyźnie,geometrii przestrzennej, elementów statystyki opisowej,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-zmniejszenie (o 5 pkt) liczby zadań do rozwiązania w arkuszu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egzaminacyjnym, przy zachowaniu pełnego czasu przeprowadzania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egzaminu (100 minut),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zmniejszenie liczby zadań otwartych do rozwiązania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 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(w porównaniu do arkuszy z lat 2019–2020);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1734</TotalTime>
  <Application>LibreOffice/7.0.2.2$Windows_X86_64 LibreOffice_project/8349ace3c3162073abd90d81fd06dcfb6b36b994</Application>
  <Words>880</Words>
  <Paragraphs>106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2017-11-24T20:22:47Z</dcterms:created>
  <dc:creator>PODN 7</dc:creator>
  <dc:description/>
  <dc:language>pl-PL</dc:language>
  <cp:lastModifiedBy/>
  <cp:lastPrinted>2017-11-27T17:24:45Z</cp:lastPrinted>
  <dcterms:modified xsi:type="dcterms:W3CDTF">2021-02-17T16:04:40Z</dcterms:modified>
  <cp:revision>149</cp:revision>
  <dc:subject/>
  <dc:title>Prezentacja programu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Pokaz na ekranie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20</vt:i4>
  </property>
</Properties>
</file>