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stomShape 1" hidden="1"/>
          <p:cNvSpPr/>
          <p:nvPr/>
        </p:nvSpPr>
        <p:spPr>
          <a:xfrm>
            <a:off x="955080" y="5001840"/>
            <a:ext cx="5068440" cy="1442520"/>
          </a:xfrm>
          <a:custGeom>
            <a:avLst/>
            <a:gdLst/>
            <a:ahLst/>
            <a:cxnLst/>
            <a:rect l="l" t="t" r="r" b="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2" hidden="1"/>
          <p:cNvSpPr/>
          <p:nvPr/>
        </p:nvSpPr>
        <p:spPr>
          <a:xfrm>
            <a:off x="-71280" y="5785200"/>
            <a:ext cx="5068440" cy="837360"/>
          </a:xfrm>
          <a:custGeom>
            <a:avLst/>
            <a:gdLst/>
            <a:ahLst/>
            <a:cxnLst/>
            <a:rect l="l" t="t" r="r" b="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-7920" y="5791320"/>
            <a:ext cx="4535640" cy="1080000"/>
          </a:xfrm>
          <a:prstGeom prst="rtTriangle">
            <a:avLst/>
          </a:prstGeom>
          <a:blipFill rotWithShape="0">
            <a:blip r:embed="rId14">
              <a:alphaModFix amt="50000"/>
            </a:blip>
            <a:tile/>
          </a:blipFill>
          <a:ln w="12600">
            <a:noFill/>
          </a:ln>
          <a:effectLst>
            <a:outerShdw blurRad="50800" dist="3816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12240" y="5787720"/>
            <a:ext cx="4540320" cy="1084320"/>
          </a:xfrm>
          <a:prstGeom prst="line">
            <a:avLst/>
          </a:prstGeom>
          <a:ln w="12240">
            <a:solidFill>
              <a:srgbClr val="196F8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4664160"/>
            <a:ext cx="12200760" cy="360"/>
          </a:xfrm>
          <a:prstGeom prst="rtTriangle">
            <a:avLst/>
          </a:prstGeom>
          <a:gradFill rotWithShape="0">
            <a:gsLst>
              <a:gs pos="0">
                <a:srgbClr val="007795"/>
              </a:gs>
              <a:gs pos="100000">
                <a:srgbClr val="4BBADE"/>
              </a:gs>
            </a:gsLst>
            <a:lin ang="3000000"/>
          </a:gradFill>
          <a:ln w="12600">
            <a:noFill/>
          </a:ln>
          <a:effectLst>
            <a:outerShdw blurRad="50800" dist="3816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grpSp>
        <p:nvGrpSpPr>
          <p:cNvPr id="5" name="Group 6"/>
          <p:cNvGrpSpPr/>
          <p:nvPr/>
        </p:nvGrpSpPr>
        <p:grpSpPr>
          <a:xfrm>
            <a:off x="-4680" y="4952880"/>
            <a:ext cx="12196440" cy="1911600"/>
            <a:chOff x="-4680" y="4952880"/>
            <a:chExt cx="12196440" cy="1911600"/>
          </a:xfrm>
        </p:grpSpPr>
        <p:sp>
          <p:nvSpPr>
            <p:cNvPr id="6" name="CustomShape 7"/>
            <p:cNvSpPr/>
            <p:nvPr/>
          </p:nvSpPr>
          <p:spPr>
            <a:xfrm>
              <a:off x="2250000" y="4952880"/>
              <a:ext cx="9941400" cy="487440"/>
            </a:xfrm>
            <a:custGeom>
              <a:avLst/>
              <a:gdLst/>
              <a:ahLst/>
              <a:cxnLst/>
              <a:rect l="l" t="t" r="r" b="b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47160" y="5237640"/>
              <a:ext cx="12143880" cy="788040"/>
            </a:xfrm>
            <a:custGeom>
              <a:avLst/>
              <a:gdLst/>
              <a:ahLst/>
              <a:cxnLst/>
              <a:rect l="l" t="t" r="r" b="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0" y="5001120"/>
              <a:ext cx="12191400" cy="1863360"/>
            </a:xfrm>
            <a:custGeom>
              <a:avLst/>
              <a:gdLst/>
              <a:ahLst/>
              <a:cxnLst/>
              <a:rect l="l" t="t" r="r" b="b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14">
                <a:alphaModFix amt="50000"/>
              </a:blip>
              <a:tile/>
            </a:blipFill>
            <a:ln w="12600">
              <a:noFill/>
            </a:ln>
            <a:effectLst>
              <a:outerShdw blurRad="50800" dist="3816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9" name="Line 10"/>
            <p:cNvSpPr/>
            <p:nvPr/>
          </p:nvSpPr>
          <p:spPr>
            <a:xfrm>
              <a:off x="-4680" y="4997520"/>
              <a:ext cx="12196440" cy="790200"/>
            </a:xfrm>
            <a:prstGeom prst="line">
              <a:avLst/>
            </a:prstGeom>
            <a:ln w="12240">
              <a:solidFill>
                <a:srgbClr val="196F85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10" name="PlaceHolder 11"/>
          <p:cNvSpPr>
            <a:spLocks noGrp="1"/>
          </p:cNvSpPr>
          <p:nvPr>
            <p:ph type="title"/>
          </p:nvPr>
        </p:nvSpPr>
        <p:spPr>
          <a:xfrm>
            <a:off x="609480" y="274680"/>
            <a:ext cx="10972080" cy="1142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18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955080" y="5001840"/>
            <a:ext cx="5068440" cy="1442520"/>
          </a:xfrm>
          <a:custGeom>
            <a:avLst/>
            <a:gdLst/>
            <a:ahLst/>
            <a:cxnLst/>
            <a:rect l="l" t="t" r="r" b="b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2"/>
          <p:cNvSpPr/>
          <p:nvPr/>
        </p:nvSpPr>
        <p:spPr>
          <a:xfrm>
            <a:off x="-71280" y="5785200"/>
            <a:ext cx="5068440" cy="837360"/>
          </a:xfrm>
          <a:custGeom>
            <a:avLst/>
            <a:gdLst/>
            <a:ahLst/>
            <a:cxnLst/>
            <a:rect l="l" t="t" r="r" b="b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3"/>
          <p:cNvSpPr/>
          <p:nvPr/>
        </p:nvSpPr>
        <p:spPr>
          <a:xfrm>
            <a:off x="-7920" y="5791320"/>
            <a:ext cx="4535640" cy="1080000"/>
          </a:xfrm>
          <a:prstGeom prst="rtTriangle">
            <a:avLst/>
          </a:prstGeom>
          <a:blipFill rotWithShape="0">
            <a:blip r:embed="rId14">
              <a:alphaModFix amt="50000"/>
            </a:blip>
            <a:tile/>
          </a:blipFill>
          <a:ln w="12600">
            <a:noFill/>
          </a:ln>
          <a:effectLst>
            <a:outerShdw blurRad="50800" dist="3816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" name="Line 4"/>
          <p:cNvSpPr/>
          <p:nvPr/>
        </p:nvSpPr>
        <p:spPr>
          <a:xfrm>
            <a:off x="-12240" y="5787720"/>
            <a:ext cx="4540320" cy="1084320"/>
          </a:xfrm>
          <a:prstGeom prst="line">
            <a:avLst/>
          </a:prstGeom>
          <a:ln w="12240">
            <a:solidFill>
              <a:srgbClr val="196F8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" name="PlaceHolder 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l-PL" sz="44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53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1656360" y="1224000"/>
            <a:ext cx="9143280" cy="310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r">
              <a:lnSpc>
                <a:spcPct val="100000"/>
              </a:lnSpc>
            </a:pPr>
            <a:r>
              <a:rPr lang="pl-PL" sz="4800" b="1" strike="noStrike" spc="-1">
                <a:solidFill>
                  <a:srgbClr val="0070C0"/>
                </a:solidFill>
                <a:latin typeface="Times New Roman"/>
              </a:rPr>
              <a:t>Sprawdzian ósmoklasisty z </a:t>
            </a:r>
            <a:r>
              <a:t/>
            </a:r>
            <a:br/>
            <a:r>
              <a:rPr lang="pl-PL" sz="4800" b="1" strike="noStrike" spc="-1">
                <a:solidFill>
                  <a:srgbClr val="0070C0"/>
                </a:solidFill>
                <a:latin typeface="Times New Roman"/>
              </a:rPr>
              <a:t>matematyki w roku szkolnym 2022/2023</a:t>
            </a:r>
            <a:endParaRPr lang="pl-PL" sz="4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609480" y="1481400"/>
            <a:ext cx="109720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l-PL" sz="7200" b="0" strike="noStrike" spc="-1">
                <a:solidFill>
                  <a:srgbClr val="000000"/>
                </a:solidFill>
                <a:latin typeface="Times New Roman"/>
              </a:rPr>
              <a:t>Dziękuję za uwagę</a:t>
            </a:r>
            <a:endParaRPr lang="pl-PL" sz="7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838080" y="378720"/>
            <a:ext cx="10514880" cy="5797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1800" b="0" strike="noStrike" spc="-1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l-PL" sz="3200" b="0" strike="noStrike" spc="-1">
                <a:solidFill>
                  <a:srgbClr val="002060"/>
                </a:solidFill>
                <a:latin typeface="Times New Roman"/>
              </a:rPr>
              <a:t>Egzamin ósmoklasisty z matematyki rozpocznie się w środę  24 maja o godz. 9.00. </a:t>
            </a:r>
            <a:endParaRPr lang="pl-PL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3200" b="0" strike="noStrike" spc="-1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l-PL" sz="3200" b="0" strike="noStrike" spc="-1">
                <a:solidFill>
                  <a:srgbClr val="002060"/>
                </a:solidFill>
                <a:latin typeface="Times New Roman"/>
              </a:rPr>
              <a:t>Uczniowie będą mieli 100 minut (150 minut) na rozwiązanie testu.</a:t>
            </a:r>
            <a:endParaRPr lang="pl-PL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3200" b="0" strike="noStrike" spc="-1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l-PL" sz="3200" b="0" strike="noStrike" spc="-1">
                <a:solidFill>
                  <a:srgbClr val="002060"/>
                </a:solidFill>
                <a:latin typeface="Times New Roman"/>
              </a:rPr>
              <a:t>Dodatkowy termin egzaminu  został wyznaczony na 13 czerwca godz. 9.00. </a:t>
            </a:r>
            <a:endParaRPr lang="pl-PL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84120" y="258480"/>
            <a:ext cx="10969200" cy="591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l-PL" sz="2700" b="0" strike="noStrike" spc="-1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pl-PL" sz="2700" b="1" strike="noStrike" spc="-1">
                <a:solidFill>
                  <a:srgbClr val="002060"/>
                </a:solidFill>
                <a:latin typeface="Lucida Sans Unicode"/>
              </a:rPr>
              <a:t>Celem egzaminu  jest  określenie poziomu wiedzy i wykształcenia zdobytego przez ucznia .</a:t>
            </a:r>
            <a:endParaRPr lang="pl-PL" sz="27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l-PL" sz="2700" b="1" strike="noStrike" spc="-1">
                <a:solidFill>
                  <a:srgbClr val="002060"/>
                </a:solidFill>
                <a:latin typeface="Lucida Sans Unicode"/>
              </a:rPr>
              <a:t> Egzamin ósmoklasisty zastępuje również egzamin wstępny do szkoły ponadpodstawowej. </a:t>
            </a:r>
            <a:endParaRPr lang="pl-PL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2700" b="0" strike="noStrike" spc="-1"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132120" y="2121120"/>
            <a:ext cx="11819880" cy="335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Zadania egzaminacyjne będą sprawdzać stopień, w jakim opanowali oni wymagania zawarte w podstawie programowej. W tym roku, podobnie jak w 2021 i 2022, zakres materiału został zmniejszony z powodu pandemii i przerw w nauce. </a:t>
            </a:r>
            <a:endParaRPr lang="pl-PL" sz="28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l-PL" sz="2800" b="0" strike="noStrike" spc="-1">
                <a:solidFill>
                  <a:srgbClr val="002060"/>
                </a:solidFill>
                <a:latin typeface="Times New Roman"/>
                <a:ea typeface="DejaVu Sans"/>
              </a:rPr>
              <a:t>Zakres wymagań podstawy programowej nie obejmie zadań dotyczących dowodów geometrycznych, ograniczone będą też  wymagania dotyczące działań na pierwiastkach oraz stereometrii.</a:t>
            </a:r>
            <a:endParaRPr lang="pl-PL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738000" y="1481400"/>
            <a:ext cx="109720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l-PL" sz="2700" b="0" strike="noStrike" spc="-1">
                <a:solidFill>
                  <a:srgbClr val="000000"/>
                </a:solidFill>
                <a:latin typeface="Lucida Sans Unicode"/>
              </a:rPr>
              <a:t>Sprawność rachunkowa</a:t>
            </a:r>
            <a:endParaRPr lang="pl-PL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2700" b="0" strike="noStrike" spc="-1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l-PL" sz="2700" b="0" strike="noStrike" spc="-1">
                <a:solidFill>
                  <a:srgbClr val="000000"/>
                </a:solidFill>
                <a:latin typeface="Lucida Sans Unicode"/>
              </a:rPr>
              <a:t>Wykorzystanie i tworzenie informacji</a:t>
            </a:r>
            <a:endParaRPr lang="pl-PL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2700" b="0" strike="noStrike" spc="-1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l-PL" sz="2700" b="0" strike="noStrike" spc="-1">
                <a:solidFill>
                  <a:srgbClr val="000000"/>
                </a:solidFill>
                <a:latin typeface="Lucida Sans Unicode"/>
              </a:rPr>
              <a:t>Wykorzystanie i interpretowanie reprezentacji</a:t>
            </a:r>
            <a:endParaRPr lang="pl-PL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2700" b="0" strike="noStrike" spc="-1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l-PL" sz="2700" b="0" strike="noStrike" spc="-1">
                <a:solidFill>
                  <a:srgbClr val="000000"/>
                </a:solidFill>
                <a:latin typeface="Lucida Sans Unicode"/>
              </a:rPr>
              <a:t>Rozumowanie i argumentacja</a:t>
            </a:r>
            <a:endParaRPr lang="pl-PL" sz="2700" b="0" strike="noStrike" spc="-1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>
            <a:off x="609480" y="274680"/>
            <a:ext cx="109720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4100" b="1" strike="noStrike" spc="-1">
                <a:solidFill>
                  <a:srgbClr val="002060"/>
                </a:solidFill>
                <a:latin typeface="Lucida Sans Unicode"/>
              </a:rPr>
              <a:t>Ogólne wymagania egzaminacyjne</a:t>
            </a:r>
            <a:endParaRPr lang="pl-PL" sz="41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838080" y="258480"/>
            <a:ext cx="10514880" cy="6402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1000"/>
          </a:bodyPr>
          <a:lstStyle/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l-PL" sz="3200" b="0" strike="noStrike" spc="-1">
                <a:solidFill>
                  <a:srgbClr val="002060"/>
                </a:solidFill>
                <a:latin typeface="Times New Roman"/>
              </a:rPr>
              <a:t>Arkusz składa się z 15 pytań zamkniętych, z których można zdobyć piętnaście punktów oraz z czterech pytań otwartych, z których można uzyskać dziesięć punktów. </a:t>
            </a:r>
            <a:endParaRPr lang="pl-PL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3200" b="0" strike="noStrike" spc="-1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l-PL" sz="3200" b="0" strike="noStrike" spc="-1">
                <a:solidFill>
                  <a:srgbClr val="002060"/>
                </a:solidFill>
                <a:latin typeface="Times New Roman"/>
              </a:rPr>
              <a:t>Łącznie do zdobycia jest więc dwadzieścia pięć punktów. </a:t>
            </a:r>
            <a:endParaRPr lang="pl-PL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3200" b="0" strike="noStrike" spc="-1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l-PL" sz="3200" b="0" strike="noStrike" spc="-1">
                <a:solidFill>
                  <a:srgbClr val="002060"/>
                </a:solidFill>
                <a:latin typeface="Times New Roman"/>
              </a:rPr>
              <a:t>Każdy uczeń przystępujący do egzaminu ósmoklasisty powinien mieć przy sobie długopis lub pióro z czarnym tuszem (atramentem). </a:t>
            </a:r>
            <a:endParaRPr lang="pl-PL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3200" b="0" strike="noStrike" spc="-1">
              <a:latin typeface="Arial"/>
            </a:endParaRPr>
          </a:p>
          <a:p>
            <a:pPr marL="365760" indent="-25524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pl-PL" sz="3200" b="0" strike="noStrike" spc="-1">
                <a:solidFill>
                  <a:srgbClr val="002060"/>
                </a:solidFill>
                <a:latin typeface="Times New Roman"/>
              </a:rPr>
              <a:t>Na egzamin z matematyki można zabrać ze sobą linijkę. Trzeba natomiast pamiętać, że rysunki na egzaminie z matematyki wykonuje się długopisem, a nie ołówkiem! Uczniom nie wolno korzystać z kalkulatora.</a:t>
            </a:r>
            <a:endParaRPr lang="pl-PL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32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838080" y="258480"/>
            <a:ext cx="10514880" cy="591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4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l-PL" sz="2700" b="0" strike="noStrike" spc="-1">
                <a:solidFill>
                  <a:srgbClr val="FF0000"/>
                </a:solidFill>
                <a:latin typeface="Lucida Sans Unicode"/>
              </a:rPr>
              <a:t>W arkuszu egzaminacyjnym znajdą się zarówno zadania zamknięte  jak  i otwarte. </a:t>
            </a:r>
            <a:endParaRPr lang="pl-PL" sz="27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pl-PL" sz="2700" b="0" strike="noStrike" spc="-1">
                <a:solidFill>
                  <a:srgbClr val="002060"/>
                </a:solidFill>
                <a:latin typeface="Lucida Sans Unicode"/>
              </a:rPr>
              <a:t>Zadania zamknięte to takie, w których uczeń wybiera odpowiedź spośród podanych. Wśród zadań zamkniętych znajdą się m.in. zadania wyboru jednokrotnego, zadania typu prawda-fałsz oraz zadania na dobieranie. </a:t>
            </a:r>
            <a:endParaRPr lang="pl-PL" sz="27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pl-PL" sz="2700" b="0" strike="noStrike" spc="-1">
                <a:solidFill>
                  <a:srgbClr val="002060"/>
                </a:solidFill>
                <a:latin typeface="Lucida Sans Unicode"/>
              </a:rPr>
              <a:t>Zadania otwarte to takie, w których uczeń samodzielnie formułuje odpowiedź. Przedstawione przez ucznia rozwiązanie zadania musi obrazować tok rozumowania, zawierać niezbędne rachunki, przekształcenia czy wnioski.</a:t>
            </a:r>
            <a:endParaRPr lang="pl-PL" sz="27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r>
              <a:rPr lang="pl-PL" sz="2700" b="0" strike="noStrike" spc="-1">
                <a:solidFill>
                  <a:srgbClr val="002060"/>
                </a:solidFill>
                <a:latin typeface="Lucida Sans Unicode"/>
              </a:rPr>
              <a:t>Przykładowe typy zadań otwartych to: obliczeniowe, na uzasadnianie, tworzenie strategii.</a:t>
            </a:r>
            <a:endParaRPr lang="pl-PL" sz="27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838080" y="258480"/>
            <a:ext cx="10514880" cy="591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pl-PL" sz="2700" b="0" strike="noStrike" spc="-1">
                <a:solidFill>
                  <a:srgbClr val="000000"/>
                </a:solidFill>
                <a:latin typeface="Times New Roman"/>
              </a:rPr>
              <a:t>Przykład zadania jednokrotnego wyboru:</a:t>
            </a:r>
            <a:endParaRPr lang="pl-PL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pl-PL" sz="2700" b="0" strike="noStrike" spc="-1">
                <a:solidFill>
                  <a:srgbClr val="000000"/>
                </a:solidFill>
                <a:latin typeface="Times New Roman"/>
              </a:rPr>
              <a:t> </a:t>
            </a:r>
            <a:endParaRPr lang="pl-PL" sz="2700" b="0" strike="noStrike" spc="-1">
              <a:latin typeface="Arial"/>
            </a:endParaRPr>
          </a:p>
        </p:txBody>
      </p:sp>
      <p:pic>
        <p:nvPicPr>
          <p:cNvPr id="99" name="Obraz 3"/>
          <p:cNvPicPr/>
          <p:nvPr/>
        </p:nvPicPr>
        <p:blipFill>
          <a:blip r:embed="rId2"/>
          <a:stretch/>
        </p:blipFill>
        <p:spPr>
          <a:xfrm>
            <a:off x="1229760" y="2264400"/>
            <a:ext cx="8109360" cy="1940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33520" y="469800"/>
            <a:ext cx="10514880" cy="591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pl-PL" sz="2700" b="0" strike="noStrike" spc="-1">
                <a:solidFill>
                  <a:srgbClr val="000000"/>
                </a:solidFill>
                <a:latin typeface="Times New Roman"/>
              </a:rPr>
              <a:t>Przykład </a:t>
            </a:r>
            <a:r>
              <a:rPr lang="pl-PL" sz="2800" b="0" strike="noStrike" spc="-1">
                <a:solidFill>
                  <a:srgbClr val="15161B"/>
                </a:solidFill>
                <a:latin typeface="Times New Roman"/>
              </a:rPr>
              <a:t>zadania na dobieranie</a:t>
            </a:r>
            <a:endParaRPr lang="pl-PL" sz="2800" b="0" strike="noStrike" spc="-1">
              <a:latin typeface="Arial"/>
            </a:endParaRPr>
          </a:p>
        </p:txBody>
      </p:sp>
      <p:pic>
        <p:nvPicPr>
          <p:cNvPr id="101" name="Obraz 3"/>
          <p:cNvPicPr/>
          <p:nvPr/>
        </p:nvPicPr>
        <p:blipFill>
          <a:blip r:embed="rId2"/>
          <a:stretch/>
        </p:blipFill>
        <p:spPr>
          <a:xfrm>
            <a:off x="1397520" y="2275200"/>
            <a:ext cx="7936560" cy="1948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533520" y="469800"/>
            <a:ext cx="10514880" cy="591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pl-PL" sz="2700" b="0" strike="noStrike" spc="-1">
                <a:solidFill>
                  <a:srgbClr val="000000"/>
                </a:solidFill>
                <a:latin typeface="Times New Roman"/>
              </a:rPr>
              <a:t>Przykład zadania prawda/fałsz.</a:t>
            </a:r>
            <a:endParaRPr lang="pl-PL" sz="27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pl-PL" sz="2700" b="0" strike="noStrike" spc="-1">
              <a:latin typeface="Arial"/>
            </a:endParaRPr>
          </a:p>
        </p:txBody>
      </p:sp>
      <p:pic>
        <p:nvPicPr>
          <p:cNvPr id="103" name="Obraz 3"/>
          <p:cNvPicPr/>
          <p:nvPr/>
        </p:nvPicPr>
        <p:blipFill>
          <a:blip r:embed="rId2"/>
          <a:stretch/>
        </p:blipFill>
        <p:spPr>
          <a:xfrm>
            <a:off x="1818000" y="1000800"/>
            <a:ext cx="7760880" cy="5698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112</TotalTime>
  <Words>285</Words>
  <Application>LibreOffice/6.4.3.2$Windows_X86_64 LibreOffice_project/747b5d0ebf89f41c860ec2a39efd7cb15b54f2d8</Application>
  <PresentationFormat>Niestandardowy</PresentationFormat>
  <Paragraphs>36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10</vt:i4>
      </vt:variant>
    </vt:vector>
  </HeadingPairs>
  <TitlesOfParts>
    <vt:vector size="12" baseType="lpstr">
      <vt:lpstr>Office Theme</vt:lpstr>
      <vt:lpstr>Office Theme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Sprawdzian ósmoklasisty z matematyki w roku szkolnym 2021/22</dc:title>
  <dc:creator>Dorota Zdanowicz</dc:creator>
  <cp:lastModifiedBy>HP</cp:lastModifiedBy>
  <cp:revision>18</cp:revision>
  <dcterms:created xsi:type="dcterms:W3CDTF">2022-02-20T16:05:07Z</dcterms:created>
  <dcterms:modified xsi:type="dcterms:W3CDTF">2023-03-11T11:23:26Z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Niestandardowy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10</vt:i4>
  </property>
</Properties>
</file>